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3" r:id="rId1"/>
  </p:sldMasterIdLst>
  <p:notesMasterIdLst>
    <p:notesMasterId r:id="rId56"/>
  </p:notesMasterIdLst>
  <p:handoutMasterIdLst>
    <p:handoutMasterId r:id="rId57"/>
  </p:handoutMasterIdLst>
  <p:sldIdLst>
    <p:sldId id="332" r:id="rId2"/>
    <p:sldId id="333" r:id="rId3"/>
    <p:sldId id="439" r:id="rId4"/>
    <p:sldId id="440" r:id="rId5"/>
    <p:sldId id="441" r:id="rId6"/>
    <p:sldId id="448" r:id="rId7"/>
    <p:sldId id="449" r:id="rId8"/>
    <p:sldId id="450" r:id="rId9"/>
    <p:sldId id="451" r:id="rId10"/>
    <p:sldId id="452" r:id="rId11"/>
    <p:sldId id="443" r:id="rId12"/>
    <p:sldId id="453" r:id="rId13"/>
    <p:sldId id="454" r:id="rId14"/>
    <p:sldId id="447" r:id="rId15"/>
    <p:sldId id="456" r:id="rId16"/>
    <p:sldId id="445" r:id="rId17"/>
    <p:sldId id="446" r:id="rId18"/>
    <p:sldId id="442" r:id="rId19"/>
    <p:sldId id="381" r:id="rId20"/>
    <p:sldId id="403" r:id="rId21"/>
    <p:sldId id="404" r:id="rId22"/>
    <p:sldId id="418" r:id="rId23"/>
    <p:sldId id="435" r:id="rId24"/>
    <p:sldId id="436" r:id="rId25"/>
    <p:sldId id="437" r:id="rId26"/>
    <p:sldId id="438" r:id="rId27"/>
    <p:sldId id="419" r:id="rId28"/>
    <p:sldId id="414" r:id="rId29"/>
    <p:sldId id="420" r:id="rId30"/>
    <p:sldId id="457" r:id="rId31"/>
    <p:sldId id="421" r:id="rId32"/>
    <p:sldId id="422" r:id="rId33"/>
    <p:sldId id="423" r:id="rId34"/>
    <p:sldId id="424" r:id="rId35"/>
    <p:sldId id="425" r:id="rId36"/>
    <p:sldId id="426" r:id="rId37"/>
    <p:sldId id="427" r:id="rId38"/>
    <p:sldId id="428" r:id="rId39"/>
    <p:sldId id="429" r:id="rId40"/>
    <p:sldId id="411" r:id="rId41"/>
    <p:sldId id="430" r:id="rId42"/>
    <p:sldId id="431" r:id="rId43"/>
    <p:sldId id="412" r:id="rId44"/>
    <p:sldId id="406" r:id="rId45"/>
    <p:sldId id="407" r:id="rId46"/>
    <p:sldId id="415" r:id="rId47"/>
    <p:sldId id="416" r:id="rId48"/>
    <p:sldId id="432" r:id="rId49"/>
    <p:sldId id="417" r:id="rId50"/>
    <p:sldId id="433" r:id="rId51"/>
    <p:sldId id="434" r:id="rId52"/>
    <p:sldId id="405" r:id="rId53"/>
    <p:sldId id="455" r:id="rId54"/>
    <p:sldId id="458"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0000"/>
    <a:srgbClr val="000000"/>
    <a:srgbClr val="DFDFDF"/>
    <a:srgbClr val="1D016B"/>
    <a:srgbClr val="842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79300" autoAdjust="0"/>
  </p:normalViewPr>
  <p:slideViewPr>
    <p:cSldViewPr>
      <p:cViewPr varScale="1">
        <p:scale>
          <a:sx n="95" d="100"/>
          <a:sy n="95" d="100"/>
        </p:scale>
        <p:origin x="-472" y="-104"/>
      </p:cViewPr>
      <p:guideLst>
        <p:guide orient="horz" pos="2160"/>
        <p:guide pos="2880"/>
      </p:guideLst>
    </p:cSldViewPr>
  </p:slideViewPr>
  <p:outlineViewPr>
    <p:cViewPr>
      <p:scale>
        <a:sx n="33" d="100"/>
        <a:sy n="33" d="100"/>
      </p:scale>
      <p:origin x="0" y="24422"/>
    </p:cViewPr>
  </p:outlineViewPr>
  <p:notesTextViewPr>
    <p:cViewPr>
      <p:scale>
        <a:sx n="100" d="100"/>
        <a:sy n="100" d="100"/>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E6F60FF-E08F-094F-AEF4-A6BAE3E61C9F}" type="datetimeFigureOut">
              <a:rPr lang="en-US" smtClean="0"/>
              <a:pPr/>
              <a:t>08/01/14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B3FF975-A3AB-F74A-A8E5-AC5148FF4FE8}" type="slidenum">
              <a:rPr lang="en-US" smtClean="0"/>
              <a:pPr/>
              <a:t>‹#›</a:t>
            </a:fld>
            <a:endParaRPr lang="en-US"/>
          </a:p>
        </p:txBody>
      </p:sp>
    </p:spTree>
    <p:extLst>
      <p:ext uri="{BB962C8B-B14F-4D97-AF65-F5344CB8AC3E}">
        <p14:creationId xmlns:p14="http://schemas.microsoft.com/office/powerpoint/2010/main" val="1914479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161976C-DF21-4ECC-AFF7-575E3AE58C95}" type="datetimeFigureOut">
              <a:rPr lang="en-US" smtClean="0"/>
              <a:pPr/>
              <a:t>08/01/14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C02360B-DB46-4E3A-95D3-D75067968530}" type="slidenum">
              <a:rPr lang="en-US" smtClean="0"/>
              <a:pPr/>
              <a:t>‹#›</a:t>
            </a:fld>
            <a:endParaRPr lang="en-US"/>
          </a:p>
        </p:txBody>
      </p:sp>
    </p:spTree>
    <p:extLst>
      <p:ext uri="{BB962C8B-B14F-4D97-AF65-F5344CB8AC3E}">
        <p14:creationId xmlns:p14="http://schemas.microsoft.com/office/powerpoint/2010/main" val="18713850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you worry and ask about the academic/scientific component of your work</a:t>
            </a:r>
          </a:p>
          <a:p>
            <a:r>
              <a:rPr lang="en-US" dirty="0" smtClean="0"/>
              <a:t>In SWE:</a:t>
            </a:r>
            <a:r>
              <a:rPr lang="en-US" baseline="0" dirty="0" smtClean="0"/>
              <a:t> http://www.cs.cmu.edu/~Compose/ftp/shaw-fin-etaps.pdf; http://www.cs.toronto.edu/~sme/CSC2130/index.html</a:t>
            </a:r>
          </a:p>
          <a:p>
            <a:r>
              <a:rPr lang="en-US" baseline="0" dirty="0" smtClean="0"/>
              <a:t>Design science and IS (especially Scandinavian school – see below)</a:t>
            </a:r>
            <a:endParaRPr lang="en-US" dirty="0"/>
          </a:p>
        </p:txBody>
      </p:sp>
      <p:sp>
        <p:nvSpPr>
          <p:cNvPr id="4" name="Slide Number Placeholder 3"/>
          <p:cNvSpPr>
            <a:spLocks noGrp="1"/>
          </p:cNvSpPr>
          <p:nvPr>
            <p:ph type="sldNum" sz="quarter" idx="10"/>
          </p:nvPr>
        </p:nvSpPr>
        <p:spPr/>
        <p:txBody>
          <a:bodyPr/>
          <a:lstStyle/>
          <a:p>
            <a:fld id="{DC02360B-DB46-4E3A-95D3-D75067968530}" type="slidenum">
              <a:rPr lang="en-US" smtClean="0"/>
              <a:pPr/>
              <a:t>4</a:t>
            </a:fld>
            <a:endParaRPr lang="en-US"/>
          </a:p>
        </p:txBody>
      </p:sp>
    </p:spTree>
    <p:extLst>
      <p:ext uri="{BB962C8B-B14F-4D97-AF65-F5344CB8AC3E}">
        <p14:creationId xmlns:p14="http://schemas.microsoft.com/office/powerpoint/2010/main" val="67793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Compare</a:t>
            </a:r>
          </a:p>
          <a:p>
            <a:r>
              <a:rPr lang="en-US" sz="1200" i="1" kern="1200" baseline="0" dirty="0" smtClean="0">
                <a:solidFill>
                  <a:schemeClr val="tx1"/>
                </a:solidFill>
                <a:latin typeface="+mn-lt"/>
                <a:ea typeface="+mn-ea"/>
                <a:cs typeface="+mn-cs"/>
              </a:rPr>
              <a:t>In this paper, we attempt to approximate and index a d-dimensional </a:t>
            </a:r>
            <a:r>
              <a:rPr lang="en-US" sz="1200" i="1" kern="1200" baseline="0" dirty="0" err="1" smtClean="0">
                <a:solidFill>
                  <a:schemeClr val="tx1"/>
                </a:solidFill>
                <a:latin typeface="+mn-lt"/>
                <a:ea typeface="+mn-ea"/>
                <a:cs typeface="+mn-cs"/>
              </a:rPr>
              <a:t>spatio</a:t>
            </a:r>
            <a:r>
              <a:rPr lang="en-US" sz="1200" i="1" kern="1200" baseline="0" dirty="0" smtClean="0">
                <a:solidFill>
                  <a:schemeClr val="tx1"/>
                </a:solidFill>
                <a:latin typeface="+mn-lt"/>
                <a:ea typeface="+mn-ea"/>
                <a:cs typeface="+mn-cs"/>
              </a:rPr>
              <a:t>-temporal trajectory.. </a:t>
            </a:r>
          </a:p>
          <a:p>
            <a:r>
              <a:rPr lang="en-US" sz="1200" kern="1200" baseline="0" dirty="0" smtClean="0">
                <a:solidFill>
                  <a:schemeClr val="tx1"/>
                </a:solidFill>
                <a:latin typeface="+mn-lt"/>
                <a:ea typeface="+mn-ea"/>
                <a:cs typeface="+mn-cs"/>
              </a:rPr>
              <a:t>With…</a:t>
            </a:r>
          </a:p>
          <a:p>
            <a:r>
              <a:rPr lang="en-US" sz="1200" i="1" kern="1200" baseline="0" dirty="0" smtClean="0">
                <a:solidFill>
                  <a:schemeClr val="tx1"/>
                </a:solidFill>
                <a:latin typeface="+mn-lt"/>
                <a:ea typeface="+mn-ea"/>
                <a:cs typeface="+mn-cs"/>
              </a:rPr>
              <a:t>In this paper, we approximate and index a d- dimensional </a:t>
            </a:r>
            <a:r>
              <a:rPr lang="en-US" sz="1200" i="1" kern="1200" baseline="0" dirty="0" err="1" smtClean="0">
                <a:solidFill>
                  <a:schemeClr val="tx1"/>
                </a:solidFill>
                <a:latin typeface="+mn-lt"/>
                <a:ea typeface="+mn-ea"/>
                <a:cs typeface="+mn-cs"/>
              </a:rPr>
              <a:t>spatio</a:t>
            </a:r>
            <a:r>
              <a:rPr lang="en-US" sz="1200" i="1" kern="1200" baseline="0" dirty="0" smtClean="0">
                <a:solidFill>
                  <a:schemeClr val="tx1"/>
                </a:solidFill>
                <a:latin typeface="+mn-lt"/>
                <a:ea typeface="+mn-ea"/>
                <a:cs typeface="+mn-cs"/>
              </a:rPr>
              <a:t>-temporal trajectory.. </a:t>
            </a:r>
          </a:p>
          <a:p>
            <a:r>
              <a:rPr lang="en-US" sz="1200" kern="1200" baseline="0" dirty="0" smtClean="0">
                <a:solidFill>
                  <a:schemeClr val="tx1"/>
                </a:solidFill>
                <a:latin typeface="+mn-lt"/>
                <a:ea typeface="+mn-ea"/>
                <a:cs typeface="+mn-cs"/>
              </a:rPr>
              <a:t>Or…</a:t>
            </a:r>
          </a:p>
          <a:p>
            <a:r>
              <a:rPr lang="en-US" sz="1200" i="1" kern="1200" baseline="0" dirty="0" smtClean="0">
                <a:solidFill>
                  <a:schemeClr val="tx1"/>
                </a:solidFill>
                <a:latin typeface="+mn-lt"/>
                <a:ea typeface="+mn-ea"/>
                <a:cs typeface="+mn-cs"/>
              </a:rPr>
              <a:t>In this paper, we show, for the first time, how to approximate and index a d-dimensional </a:t>
            </a:r>
            <a:r>
              <a:rPr lang="en-US" sz="1200" i="1" kern="1200" baseline="0" dirty="0" err="1" smtClean="0">
                <a:solidFill>
                  <a:schemeClr val="tx1"/>
                </a:solidFill>
                <a:latin typeface="+mn-lt"/>
                <a:ea typeface="+mn-ea"/>
                <a:cs typeface="+mn-cs"/>
              </a:rPr>
              <a:t>spatio</a:t>
            </a:r>
            <a:r>
              <a:rPr lang="en-US" sz="1200" i="1" kern="1200" baseline="0" dirty="0" smtClean="0">
                <a:solidFill>
                  <a:schemeClr val="tx1"/>
                </a:solidFill>
                <a:latin typeface="+mn-lt"/>
                <a:ea typeface="+mn-ea"/>
                <a:cs typeface="+mn-cs"/>
              </a:rPr>
              <a:t>- temporal trajectory..</a:t>
            </a:r>
            <a:endParaRPr lang="en-US" dirty="0"/>
          </a:p>
        </p:txBody>
      </p:sp>
      <p:sp>
        <p:nvSpPr>
          <p:cNvPr id="4" name="Slide Number Placeholder 3"/>
          <p:cNvSpPr>
            <a:spLocks noGrp="1"/>
          </p:cNvSpPr>
          <p:nvPr>
            <p:ph type="sldNum" sz="quarter" idx="10"/>
          </p:nvPr>
        </p:nvSpPr>
        <p:spPr/>
        <p:txBody>
          <a:bodyPr/>
          <a:lstStyle/>
          <a:p>
            <a:fld id="{DC02360B-DB46-4E3A-95D3-D75067968530}" type="slidenum">
              <a:rPr lang="en-US" smtClean="0"/>
              <a:pPr/>
              <a:t>41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Mandatory: Give </a:t>
            </a:r>
            <a:r>
              <a:rPr lang="en-US" b="1" u="sng" dirty="0" smtClean="0"/>
              <a:t>credit</a:t>
            </a:r>
            <a:r>
              <a:rPr lang="en-US" b="0" u="none" baseline="0" dirty="0" smtClean="0"/>
              <a:t> to the inventor</a:t>
            </a:r>
            <a:endParaRPr lang="en-US" dirty="0" smtClean="0"/>
          </a:p>
          <a:p>
            <a:r>
              <a:rPr lang="en-US" dirty="0" smtClean="0"/>
              <a:t>Helpful: Be </a:t>
            </a:r>
            <a:r>
              <a:rPr lang="en-US" b="1" u="sng" dirty="0" smtClean="0"/>
              <a:t>effective</a:t>
            </a:r>
            <a:r>
              <a:rPr lang="en-US" b="0" u="none" dirty="0" smtClean="0"/>
              <a:t>; what is</a:t>
            </a:r>
            <a:r>
              <a:rPr lang="en-US" b="0" u="none" baseline="0" dirty="0" smtClean="0"/>
              <a:t> the best work, in your opinion, for someone to understand? =&gt; if established technique: very likely to be a textbooks rather than a conference paper</a:t>
            </a:r>
            <a:endParaRPr lang="en-US" b="1" u="sng" dirty="0"/>
          </a:p>
        </p:txBody>
      </p:sp>
      <p:sp>
        <p:nvSpPr>
          <p:cNvPr id="4" name="Slide Number Placeholder 3"/>
          <p:cNvSpPr>
            <a:spLocks noGrp="1"/>
          </p:cNvSpPr>
          <p:nvPr>
            <p:ph type="sldNum" sz="quarter" idx="10"/>
          </p:nvPr>
        </p:nvSpPr>
        <p:spPr/>
        <p:txBody>
          <a:bodyPr/>
          <a:lstStyle/>
          <a:p>
            <a:fld id="{DC02360B-DB46-4E3A-95D3-D75067968530}" type="slidenum">
              <a:rPr lang="en-US" smtClean="0"/>
              <a:pPr/>
              <a:t>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Cfr</a:t>
            </a:r>
            <a:r>
              <a:rPr lang="en-US" dirty="0" smtClean="0"/>
              <a:t>: data mining course; project = reproduce</a:t>
            </a:r>
            <a:r>
              <a:rPr lang="en-US" baseline="0" dirty="0" smtClean="0"/>
              <a:t> results of high quality publications </a:t>
            </a:r>
            <a:r>
              <a:rPr lang="en-US" baseline="0" dirty="0" smtClean="0">
                <a:sym typeface="Wingdings" pitchFamily="2" charset="2"/>
              </a:rPr>
              <a:t> very often fails!</a:t>
            </a:r>
          </a:p>
          <a:p>
            <a:r>
              <a:rPr lang="en-US" baseline="0" dirty="0" smtClean="0">
                <a:sym typeface="Wingdings" pitchFamily="2" charset="2"/>
              </a:rPr>
              <a:t>In one instance the claims that were “proven” by the experiments were </a:t>
            </a:r>
            <a:r>
              <a:rPr lang="en-US" b="1" u="sng" baseline="0" dirty="0" smtClean="0">
                <a:sym typeface="Wingdings" pitchFamily="2" charset="2"/>
              </a:rPr>
              <a:t>totally wrong</a:t>
            </a:r>
            <a:r>
              <a:rPr lang="en-US" b="0" u="none" baseline="0" dirty="0" smtClean="0">
                <a:sym typeface="Wingdings" pitchFamily="2" charset="2"/>
              </a:rPr>
              <a:t>. (paper won the best research paper award at a reputable data mining conference)</a:t>
            </a:r>
            <a:endParaRPr lang="en-US" b="0" u="none" dirty="0"/>
          </a:p>
        </p:txBody>
      </p:sp>
      <p:sp>
        <p:nvSpPr>
          <p:cNvPr id="4" name="Slide Number Placeholder 3"/>
          <p:cNvSpPr>
            <a:spLocks noGrp="1"/>
          </p:cNvSpPr>
          <p:nvPr>
            <p:ph type="sldNum" sz="quarter" idx="10"/>
          </p:nvPr>
        </p:nvSpPr>
        <p:spPr/>
        <p:txBody>
          <a:bodyPr/>
          <a:lstStyle/>
          <a:p>
            <a:fld id="{DC02360B-DB46-4E3A-95D3-D75067968530}" type="slidenum">
              <a:rPr lang="en-US" smtClean="0"/>
              <a:pPr/>
              <a:t>43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reference to a technical report that doesn’t even exist …</a:t>
            </a:r>
            <a:endParaRPr lang="en-US" dirty="0"/>
          </a:p>
        </p:txBody>
      </p:sp>
      <p:sp>
        <p:nvSpPr>
          <p:cNvPr id="4" name="Slide Number Placeholder 3"/>
          <p:cNvSpPr>
            <a:spLocks noGrp="1"/>
          </p:cNvSpPr>
          <p:nvPr>
            <p:ph type="sldNum" sz="quarter" idx="10"/>
          </p:nvPr>
        </p:nvSpPr>
        <p:spPr/>
        <p:txBody>
          <a:bodyPr/>
          <a:lstStyle/>
          <a:p>
            <a:fld id="{DC02360B-DB46-4E3A-95D3-D75067968530}"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pPr eaLnBrk="1" hangingPunct="1"/>
            <a:endParaRPr lang="en-US" smtClean="0"/>
          </a:p>
        </p:txBody>
      </p:sp>
      <p:sp>
        <p:nvSpPr>
          <p:cNvPr id="12493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anchor="b"/>
          <a:lstStyle/>
          <a:p>
            <a:pPr algn="r"/>
            <a:fld id="{D288D09C-8C67-492C-A625-FB621B6141B0}" type="slidenum">
              <a:rPr lang="en-GB" sz="1200"/>
              <a:pPr algn="r"/>
              <a:t>5</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p:spPr>
        <p:txBody>
          <a:bodyPr/>
          <a:lstStyle/>
          <a:p>
            <a:pPr eaLnBrk="1" hangingPunct="1"/>
            <a:endParaRPr lang="en-US" smtClean="0"/>
          </a:p>
        </p:txBody>
      </p:sp>
      <p:sp>
        <p:nvSpPr>
          <p:cNvPr id="13312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anchor="b"/>
          <a:lstStyle/>
          <a:p>
            <a:pPr algn="r"/>
            <a:fld id="{98DBDCFD-BE02-4192-A6B2-2F3735F82002}" type="slidenum">
              <a:rPr lang="en-GB" sz="1200"/>
              <a:pPr algn="r"/>
              <a:t>6</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p:spPr>
        <p:txBody>
          <a:bodyPr/>
          <a:lstStyle/>
          <a:p>
            <a:pPr eaLnBrk="1" hangingPunct="1"/>
            <a:endParaRPr lang="en-US" smtClean="0"/>
          </a:p>
        </p:txBody>
      </p:sp>
      <p:sp>
        <p:nvSpPr>
          <p:cNvPr id="126979"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anchor="b"/>
          <a:lstStyle/>
          <a:p>
            <a:pPr algn="r"/>
            <a:fld id="{6F3E2B3D-090E-4D0D-AABB-CE3E27DAC32E}" type="slidenum">
              <a:rPr lang="en-GB" sz="1200"/>
              <a:pPr algn="r"/>
              <a:t>7</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p:spPr>
        <p:txBody>
          <a:bodyPr/>
          <a:lstStyle/>
          <a:p>
            <a:pPr eaLnBrk="1" hangingPunct="1"/>
            <a:endParaRPr lang="en-US" smtClean="0"/>
          </a:p>
        </p:txBody>
      </p:sp>
      <p:sp>
        <p:nvSpPr>
          <p:cNvPr id="12902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anchor="b"/>
          <a:lstStyle/>
          <a:p>
            <a:pPr algn="r"/>
            <a:fld id="{4F8B5690-B252-4364-A57C-5B325BA6E41C}" type="slidenum">
              <a:rPr lang="en-GB" sz="1200"/>
              <a:pPr algn="r"/>
              <a:t>8</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pPr eaLnBrk="1" hangingPunct="1"/>
            <a:endParaRPr lang="en-US" smtClean="0"/>
          </a:p>
        </p:txBody>
      </p:sp>
      <p:sp>
        <p:nvSpPr>
          <p:cNvPr id="13107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anchor="b"/>
          <a:lstStyle/>
          <a:p>
            <a:pPr algn="r"/>
            <a:fld id="{654A543F-7646-40EE-87B1-7C20BCEA19F1}" type="slidenum">
              <a:rPr lang="en-GB" sz="1200"/>
              <a:pPr algn="r"/>
              <a:t>9</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science?   A short working </a:t>
            </a:r>
            <a:r>
              <a:rPr lang="en-US" baseline="0" dirty="0" err="1" smtClean="0"/>
              <a:t>definintion</a:t>
            </a:r>
            <a:r>
              <a:rPr lang="en-US" baseline="0" dirty="0" smtClean="0"/>
              <a:t>:  systematically working hard on a problem, in an open and honest fashion.</a:t>
            </a:r>
          </a:p>
          <a:p>
            <a:endParaRPr lang="en-US" baseline="0" dirty="0" smtClean="0"/>
          </a:p>
          <a:p>
            <a:r>
              <a:rPr lang="en-US" baseline="0" dirty="0" smtClean="0"/>
              <a:t>Systematically ensuring that your are honest (to yourself).</a:t>
            </a:r>
          </a:p>
          <a:p>
            <a:endParaRPr lang="en-US" baseline="0" dirty="0" smtClean="0"/>
          </a:p>
          <a:p>
            <a:r>
              <a:rPr lang="en-US" baseline="0" dirty="0" smtClean="0"/>
              <a:t>Systematic and verifiable/falsifiable.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02360B-DB46-4E3A-95D3-D75067968530}" type="slidenum">
              <a:rPr lang="en-US" smtClean="0"/>
              <a:pPr/>
              <a:t>10</a:t>
            </a:fld>
            <a:endParaRPr lang="en-US"/>
          </a:p>
        </p:txBody>
      </p:sp>
    </p:spTree>
    <p:extLst>
      <p:ext uri="{BB962C8B-B14F-4D97-AF65-F5344CB8AC3E}">
        <p14:creationId xmlns:p14="http://schemas.microsoft.com/office/powerpoint/2010/main" val="27138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attributed to George </a:t>
            </a:r>
            <a:r>
              <a:rPr lang="en-US" dirty="0" err="1" smtClean="0"/>
              <a:t>Heilmeier</a:t>
            </a:r>
            <a:r>
              <a:rPr lang="en-US" dirty="0" smtClean="0"/>
              <a:t>, see e.g. http://jbdeaton.com/2012/heilmeiers-catechism/</a:t>
            </a:r>
            <a:endParaRPr lang="en-US" dirty="0"/>
          </a:p>
        </p:txBody>
      </p:sp>
      <p:sp>
        <p:nvSpPr>
          <p:cNvPr id="4" name="Slide Number Placeholder 3"/>
          <p:cNvSpPr>
            <a:spLocks noGrp="1"/>
          </p:cNvSpPr>
          <p:nvPr>
            <p:ph type="sldNum" sz="quarter" idx="10"/>
          </p:nvPr>
        </p:nvSpPr>
        <p:spPr/>
        <p:txBody>
          <a:bodyPr/>
          <a:lstStyle/>
          <a:p>
            <a:pPr>
              <a:defRPr/>
            </a:pPr>
            <a:fld id="{CD97B458-4AE7-4C29-ADD7-E8827C37762E}"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97B458-4AE7-4C29-ADD7-E8827C37762E}" type="slidenum">
              <a:rPr lang="en-US" smtClean="0"/>
              <a:pPr>
                <a:defRPr/>
              </a:pPr>
              <a:t>15</a:t>
            </a:fld>
            <a:endParaRPr lang="en-US"/>
          </a:p>
        </p:txBody>
      </p:sp>
    </p:spTree>
    <p:extLst>
      <p:ext uri="{BB962C8B-B14F-4D97-AF65-F5344CB8AC3E}">
        <p14:creationId xmlns:p14="http://schemas.microsoft.com/office/powerpoint/2010/main" val="1890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userDrawn="1">
            <p:ph type="dt" sz="half" idx="10"/>
          </p:nvPr>
        </p:nvSpPr>
        <p:spPr>
          <a:xfrm>
            <a:off x="435352" y="6356350"/>
            <a:ext cx="1904400" cy="365125"/>
          </a:xfrm>
        </p:spPr>
        <p:txBody>
          <a:bodyPr/>
          <a:lstStyle/>
          <a:p>
            <a:r>
              <a:rPr lang="en-US" dirty="0" smtClean="0"/>
              <a:t>Learning Analytics Seminar,  </a:t>
            </a:r>
          </a:p>
          <a:p>
            <a:r>
              <a:rPr lang="en-US" dirty="0" smtClean="0"/>
              <a:t>August 30-31, Utrecht, NL</a:t>
            </a:r>
            <a:endParaRPr lang="en-US" dirty="0"/>
          </a:p>
        </p:txBody>
      </p:sp>
      <p:sp>
        <p:nvSpPr>
          <p:cNvPr id="8" name="Slide Number Placeholder 4"/>
          <p:cNvSpPr>
            <a:spLocks noGrp="1"/>
          </p:cNvSpPr>
          <p:nvPr userDrawn="1">
            <p:ph type="sldNum" sz="quarter" idx="12"/>
          </p:nvPr>
        </p:nvSpPr>
        <p:spPr>
          <a:xfrm>
            <a:off x="8367588" y="6356350"/>
            <a:ext cx="596900" cy="365125"/>
          </a:xfrm>
        </p:spPr>
        <p:txBody>
          <a:bodyPr/>
          <a:lstStyle>
            <a:lvl1pPr algn="r">
              <a:defRPr/>
            </a:lvl1pPr>
          </a:lstStyle>
          <a:p>
            <a:fld id="{6614ECFC-E50C-43D3-B8F0-45E8546E5638}" type="slidenum">
              <a:rPr lang="en-US" smtClean="0"/>
              <a:pPr/>
              <a:t>‹#›</a:t>
            </a:fld>
            <a:endParaRPr lang="en-US" dirty="0"/>
          </a:p>
        </p:txBody>
      </p:sp>
      <p:sp>
        <p:nvSpPr>
          <p:cNvPr id="9" name="Footer Placeholder 5"/>
          <p:cNvSpPr>
            <a:spLocks noGrp="1"/>
          </p:cNvSpPr>
          <p:nvPr userDrawn="1">
            <p:ph type="ftr" sz="quarter" idx="11"/>
          </p:nvPr>
        </p:nvSpPr>
        <p:spPr>
          <a:xfrm>
            <a:off x="2843808" y="6356350"/>
            <a:ext cx="5616624" cy="365125"/>
          </a:xfrm>
        </p:spPr>
        <p:txBody>
          <a:bodyPr/>
          <a:lstStyle/>
          <a:p>
            <a:r>
              <a:rPr lang="en-US" b="1" i="1" dirty="0" smtClean="0"/>
              <a:t>Educational Data Mining &amp; Learning Analytics for All:  Potential, Dangers, Challenges</a:t>
            </a:r>
          </a:p>
          <a:p>
            <a:r>
              <a:rPr lang="en-US" dirty="0" err="1" smtClean="0"/>
              <a:t>Mykola</a:t>
            </a:r>
            <a:r>
              <a:rPr lang="en-US" dirty="0" smtClean="0"/>
              <a:t> </a:t>
            </a:r>
            <a:r>
              <a:rPr lang="en-US" dirty="0" err="1" smtClean="0"/>
              <a:t>Pechenizkiy</a:t>
            </a:r>
            <a:r>
              <a:rPr lang="en-US" dirty="0" smtClean="0"/>
              <a:t>, Eindhoven University of Technology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35037"/>
          </a:xfrm>
        </p:spPr>
        <p:txBody>
          <a:bodyPr/>
          <a:lstStyle>
            <a:lvl1pPr>
              <a:defRPr baseline="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userDrawn="1">
            <p:ph type="dt" sz="half" idx="10"/>
          </p:nvPr>
        </p:nvSpPr>
        <p:spPr>
          <a:xfrm>
            <a:off x="435352" y="6356350"/>
            <a:ext cx="1904400" cy="365125"/>
          </a:xfrm>
        </p:spPr>
        <p:txBody>
          <a:bodyPr/>
          <a:lstStyle>
            <a:lvl1pPr>
              <a:defRPr baseline="0">
                <a:solidFill>
                  <a:schemeClr val="bg1">
                    <a:lumMod val="50000"/>
                  </a:schemeClr>
                </a:solidFill>
              </a:defRPr>
            </a:lvl1pPr>
          </a:lstStyle>
          <a:p>
            <a:r>
              <a:rPr lang="en-US" dirty="0" smtClean="0"/>
              <a:t>Learning Analytics Seminar,  </a:t>
            </a:r>
          </a:p>
          <a:p>
            <a:r>
              <a:rPr lang="en-US" dirty="0" smtClean="0"/>
              <a:t>August 30-31, Utrecht, NL</a:t>
            </a:r>
            <a:endParaRPr lang="en-US" dirty="0"/>
          </a:p>
        </p:txBody>
      </p:sp>
      <p:sp>
        <p:nvSpPr>
          <p:cNvPr id="11" name="Slide Number Placeholder 4"/>
          <p:cNvSpPr>
            <a:spLocks noGrp="1"/>
          </p:cNvSpPr>
          <p:nvPr userDrawn="1">
            <p:ph type="sldNum" sz="quarter" idx="12"/>
          </p:nvPr>
        </p:nvSpPr>
        <p:spPr>
          <a:xfrm>
            <a:off x="8367588" y="6356350"/>
            <a:ext cx="596900" cy="365125"/>
          </a:xfrm>
        </p:spPr>
        <p:txBody>
          <a:bodyPr/>
          <a:lstStyle>
            <a:lvl1pPr algn="r">
              <a:defRPr baseline="0">
                <a:solidFill>
                  <a:schemeClr val="bg1">
                    <a:lumMod val="50000"/>
                  </a:schemeClr>
                </a:solidFill>
              </a:defRPr>
            </a:lvl1pPr>
          </a:lstStyle>
          <a:p>
            <a:fld id="{6614ECFC-E50C-43D3-B8F0-45E8546E5638}" type="slidenum">
              <a:rPr lang="en-US" smtClean="0"/>
              <a:pPr/>
              <a:t>‹#›</a:t>
            </a:fld>
            <a:endParaRPr lang="en-US" dirty="0"/>
          </a:p>
        </p:txBody>
      </p:sp>
      <p:sp>
        <p:nvSpPr>
          <p:cNvPr id="12" name="Footer Placeholder 5"/>
          <p:cNvSpPr>
            <a:spLocks noGrp="1"/>
          </p:cNvSpPr>
          <p:nvPr userDrawn="1">
            <p:ph type="ftr" sz="quarter" idx="11"/>
          </p:nvPr>
        </p:nvSpPr>
        <p:spPr>
          <a:xfrm>
            <a:off x="2843808" y="6356350"/>
            <a:ext cx="5616624" cy="365125"/>
          </a:xfrm>
        </p:spPr>
        <p:txBody>
          <a:bodyPr/>
          <a:lstStyle>
            <a:lvl1pPr>
              <a:defRPr baseline="0">
                <a:solidFill>
                  <a:schemeClr val="bg1">
                    <a:lumMod val="50000"/>
                  </a:schemeClr>
                </a:solidFill>
              </a:defRPr>
            </a:lvl1pPr>
          </a:lstStyle>
          <a:p>
            <a:r>
              <a:rPr lang="en-US" b="1" i="1" dirty="0" smtClean="0"/>
              <a:t>Educational Data Mining &amp; Learning Analytics for All:  Potential, Dangers, Challenges</a:t>
            </a:r>
          </a:p>
          <a:p>
            <a:r>
              <a:rPr lang="en-US" dirty="0" err="1" smtClean="0"/>
              <a:t>Mykola</a:t>
            </a:r>
            <a:r>
              <a:rPr lang="en-US" dirty="0" smtClean="0"/>
              <a:t> </a:t>
            </a:r>
            <a:r>
              <a:rPr lang="en-US" dirty="0" err="1" smtClean="0"/>
              <a:t>Pechenizkiy</a:t>
            </a:r>
            <a:r>
              <a:rPr lang="en-US" dirty="0" smtClean="0"/>
              <a:t>, Eindhoven University of Technology</a:t>
            </a:r>
            <a:endParaRPr lang="en-US" dirty="0"/>
          </a:p>
        </p:txBody>
      </p:sp>
      <p:cxnSp>
        <p:nvCxnSpPr>
          <p:cNvPr id="13" name="Straight Connector 12"/>
          <p:cNvCxnSpPr/>
          <p:nvPr userDrawn="1"/>
        </p:nvCxnSpPr>
        <p:spPr>
          <a:xfrm>
            <a:off x="467544" y="908720"/>
            <a:ext cx="8208912" cy="0"/>
          </a:xfrm>
          <a:prstGeom prst="line">
            <a:avLst/>
          </a:prstGeom>
          <a:ln cmpd="dbl">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Date Placeholder 3"/>
          <p:cNvSpPr>
            <a:spLocks noGrp="1"/>
          </p:cNvSpPr>
          <p:nvPr userDrawn="1">
            <p:ph type="dt" sz="half" idx="10"/>
          </p:nvPr>
        </p:nvSpPr>
        <p:spPr>
          <a:xfrm>
            <a:off x="435352" y="6356350"/>
            <a:ext cx="1904400" cy="365125"/>
          </a:xfrm>
        </p:spPr>
        <p:txBody>
          <a:bodyPr/>
          <a:lstStyle/>
          <a:p>
            <a:r>
              <a:rPr lang="en-US" dirty="0" smtClean="0"/>
              <a:t>Learning Analytics Seminar,  </a:t>
            </a:r>
          </a:p>
          <a:p>
            <a:r>
              <a:rPr lang="en-US" dirty="0" smtClean="0"/>
              <a:t>August 30-31, Utrecht, NL</a:t>
            </a:r>
            <a:endParaRPr lang="en-US" dirty="0"/>
          </a:p>
        </p:txBody>
      </p:sp>
      <p:sp>
        <p:nvSpPr>
          <p:cNvPr id="15" name="Slide Number Placeholder 4"/>
          <p:cNvSpPr>
            <a:spLocks noGrp="1"/>
          </p:cNvSpPr>
          <p:nvPr userDrawn="1">
            <p:ph type="sldNum" sz="quarter" idx="12"/>
          </p:nvPr>
        </p:nvSpPr>
        <p:spPr>
          <a:xfrm>
            <a:off x="8367588" y="6356350"/>
            <a:ext cx="596900" cy="365125"/>
          </a:xfrm>
        </p:spPr>
        <p:txBody>
          <a:bodyPr/>
          <a:lstStyle>
            <a:lvl1pPr algn="r">
              <a:defRPr/>
            </a:lvl1pPr>
          </a:lstStyle>
          <a:p>
            <a:fld id="{6614ECFC-E50C-43D3-B8F0-45E8546E5638}" type="slidenum">
              <a:rPr lang="en-US" smtClean="0"/>
              <a:pPr/>
              <a:t>‹#›</a:t>
            </a:fld>
            <a:endParaRPr lang="en-US" dirty="0"/>
          </a:p>
        </p:txBody>
      </p:sp>
      <p:sp>
        <p:nvSpPr>
          <p:cNvPr id="16" name="Footer Placeholder 5"/>
          <p:cNvSpPr>
            <a:spLocks noGrp="1"/>
          </p:cNvSpPr>
          <p:nvPr userDrawn="1">
            <p:ph type="ftr" sz="quarter" idx="11"/>
          </p:nvPr>
        </p:nvSpPr>
        <p:spPr>
          <a:xfrm>
            <a:off x="2843808" y="6356350"/>
            <a:ext cx="5616624" cy="365125"/>
          </a:xfrm>
        </p:spPr>
        <p:txBody>
          <a:bodyPr/>
          <a:lstStyle/>
          <a:p>
            <a:r>
              <a:rPr lang="en-US" b="1" i="1" dirty="0" smtClean="0"/>
              <a:t>Educational Data Mining &amp; Learning Analytics for All:  Potential, Dangers, Challenges</a:t>
            </a:r>
          </a:p>
          <a:p>
            <a:r>
              <a:rPr lang="en-US" dirty="0" err="1" smtClean="0"/>
              <a:t>Mykola</a:t>
            </a:r>
            <a:r>
              <a:rPr lang="en-US" dirty="0" smtClean="0"/>
              <a:t> </a:t>
            </a:r>
            <a:r>
              <a:rPr lang="en-US" dirty="0" err="1" smtClean="0"/>
              <a:t>Pechenizkiy</a:t>
            </a:r>
            <a:r>
              <a:rPr lang="en-US" dirty="0" smtClean="0"/>
              <a:t>, Eindhoven University of Technology</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userDrawn="1">
            <p:ph type="dt" sz="half" idx="10"/>
          </p:nvPr>
        </p:nvSpPr>
        <p:spPr>
          <a:xfrm>
            <a:off x="435352" y="6356350"/>
            <a:ext cx="1904400" cy="365125"/>
          </a:xfrm>
        </p:spPr>
        <p:txBody>
          <a:bodyPr/>
          <a:lstStyle/>
          <a:p>
            <a:r>
              <a:rPr lang="en-US" dirty="0" smtClean="0"/>
              <a:t>Learning Analytics Seminar,  </a:t>
            </a:r>
          </a:p>
          <a:p>
            <a:r>
              <a:rPr lang="en-US" dirty="0" smtClean="0"/>
              <a:t>August 30-31, Utrecht, NL</a:t>
            </a:r>
            <a:endParaRPr lang="en-US" dirty="0"/>
          </a:p>
        </p:txBody>
      </p:sp>
      <p:sp>
        <p:nvSpPr>
          <p:cNvPr id="7" name="Slide Number Placeholder 4"/>
          <p:cNvSpPr>
            <a:spLocks noGrp="1"/>
          </p:cNvSpPr>
          <p:nvPr userDrawn="1">
            <p:ph type="sldNum" sz="quarter" idx="12"/>
          </p:nvPr>
        </p:nvSpPr>
        <p:spPr>
          <a:xfrm>
            <a:off x="8367588" y="6356350"/>
            <a:ext cx="596900" cy="365125"/>
          </a:xfrm>
        </p:spPr>
        <p:txBody>
          <a:bodyPr/>
          <a:lstStyle>
            <a:lvl1pPr algn="r">
              <a:defRPr/>
            </a:lvl1pPr>
          </a:lstStyle>
          <a:p>
            <a:fld id="{6614ECFC-E50C-43D3-B8F0-45E8546E5638}" type="slidenum">
              <a:rPr lang="en-US" smtClean="0"/>
              <a:pPr/>
              <a:t>‹#›</a:t>
            </a:fld>
            <a:endParaRPr lang="en-US" dirty="0"/>
          </a:p>
        </p:txBody>
      </p:sp>
      <p:sp>
        <p:nvSpPr>
          <p:cNvPr id="8" name="Footer Placeholder 5"/>
          <p:cNvSpPr>
            <a:spLocks noGrp="1"/>
          </p:cNvSpPr>
          <p:nvPr userDrawn="1">
            <p:ph type="ftr" sz="quarter" idx="11"/>
          </p:nvPr>
        </p:nvSpPr>
        <p:spPr>
          <a:xfrm>
            <a:off x="2843808" y="6356350"/>
            <a:ext cx="5616624" cy="365125"/>
          </a:xfrm>
        </p:spPr>
        <p:txBody>
          <a:bodyPr/>
          <a:lstStyle/>
          <a:p>
            <a:r>
              <a:rPr lang="en-US" b="1" i="1" dirty="0" smtClean="0"/>
              <a:t>Educational Data Mining &amp; Learning Analytics for All:  Potential, Dangers, Challenges</a:t>
            </a:r>
          </a:p>
          <a:p>
            <a:r>
              <a:rPr lang="en-US" dirty="0" err="1" smtClean="0"/>
              <a:t>Mykola</a:t>
            </a:r>
            <a:r>
              <a:rPr lang="en-US" dirty="0" smtClean="0"/>
              <a:t> </a:t>
            </a:r>
            <a:r>
              <a:rPr lang="en-US" dirty="0" err="1" smtClean="0"/>
              <a:t>Pechenizkiy</a:t>
            </a:r>
            <a:r>
              <a:rPr lang="en-US" dirty="0" smtClean="0"/>
              <a:t>, Eindhoven University of Technology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274638"/>
            <a:ext cx="7427912" cy="561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5650" y="1196975"/>
            <a:ext cx="3889375" cy="4929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7425" y="1196975"/>
            <a:ext cx="3889375" cy="4929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81750"/>
            <a:ext cx="2170113" cy="476250"/>
          </a:xfrm>
        </p:spPr>
        <p:txBody>
          <a:bodyPr/>
          <a:lstStyle>
            <a:lvl1pPr>
              <a:defRPr/>
            </a:lvl1pPr>
          </a:lstStyle>
          <a:p>
            <a:r>
              <a:rPr lang="en-US"/>
              <a:t>21.05.08</a:t>
            </a:r>
          </a:p>
          <a:p>
            <a:r>
              <a:rPr lang="en-US"/>
              <a:t>Turnhout, Belgium</a:t>
            </a:r>
            <a:br>
              <a:rPr lang="en-US"/>
            </a:br>
            <a:endParaRPr lang="en-US"/>
          </a:p>
        </p:txBody>
      </p:sp>
      <p:sp>
        <p:nvSpPr>
          <p:cNvPr id="6" name="Footer Placeholder 5"/>
          <p:cNvSpPr>
            <a:spLocks noGrp="1"/>
          </p:cNvSpPr>
          <p:nvPr>
            <p:ph type="ftr" sz="quarter" idx="11"/>
          </p:nvPr>
        </p:nvSpPr>
        <p:spPr>
          <a:xfrm>
            <a:off x="3851275" y="6408738"/>
            <a:ext cx="4321175" cy="476250"/>
          </a:xfrm>
        </p:spPr>
        <p:txBody>
          <a:bodyPr/>
          <a:lstStyle>
            <a:lvl1pPr>
              <a:defRPr sz="1200" i="0"/>
            </a:lvl1pPr>
          </a:lstStyle>
          <a:p>
            <a:r>
              <a:rPr lang="en-US"/>
              <a:t>Educational Data Mining Frontiers</a:t>
            </a:r>
          </a:p>
          <a:p>
            <a:r>
              <a:rPr lang="en-US"/>
              <a:t>by M. Pechenizkiy</a:t>
            </a:r>
          </a:p>
        </p:txBody>
      </p:sp>
      <p:sp>
        <p:nvSpPr>
          <p:cNvPr id="7" name="Slide Number Placeholder 6"/>
          <p:cNvSpPr>
            <a:spLocks noGrp="1"/>
          </p:cNvSpPr>
          <p:nvPr>
            <p:ph type="sldNum" sz="quarter" idx="12"/>
          </p:nvPr>
        </p:nvSpPr>
        <p:spPr>
          <a:xfrm>
            <a:off x="7956550" y="6408738"/>
            <a:ext cx="730250" cy="476250"/>
          </a:xfrm>
        </p:spPr>
        <p:txBody>
          <a:bodyPr/>
          <a:lstStyle>
            <a:lvl1pPr>
              <a:defRPr/>
            </a:lvl1pPr>
          </a:lstStyle>
          <a:p>
            <a:fld id="{FE0EACBF-7541-4E5B-AE30-986061A350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006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1715"/>
            <a:ext cx="8229600" cy="93503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userDrawn="1">
            <p:ph type="dt" sz="half" idx="2"/>
          </p:nvPr>
        </p:nvSpPr>
        <p:spPr>
          <a:xfrm>
            <a:off x="435352" y="6356350"/>
            <a:ext cx="1904400" cy="365125"/>
          </a:xfrm>
          <a:prstGeom prst="rect">
            <a:avLst/>
          </a:prstGeom>
        </p:spPr>
        <p:txBody>
          <a:bodyPr/>
          <a:lstStyle>
            <a:lvl1pPr>
              <a:defRPr sz="1200" baseline="0">
                <a:solidFill>
                  <a:schemeClr val="bg1">
                    <a:lumMod val="50000"/>
                  </a:schemeClr>
                </a:solidFill>
              </a:defRPr>
            </a:lvl1pPr>
          </a:lstStyle>
          <a:p>
            <a:r>
              <a:rPr lang="en-US" dirty="0" smtClean="0"/>
              <a:t>Learning Analytics Seminar,  </a:t>
            </a:r>
          </a:p>
          <a:p>
            <a:r>
              <a:rPr lang="en-US" sz="1100" dirty="0" smtClean="0"/>
              <a:t>August 30-31, Utrecht, NL</a:t>
            </a:r>
            <a:endParaRPr lang="en-US" sz="1100" dirty="0"/>
          </a:p>
        </p:txBody>
      </p:sp>
      <p:sp>
        <p:nvSpPr>
          <p:cNvPr id="9" name="Slide Number Placeholder 4"/>
          <p:cNvSpPr>
            <a:spLocks noGrp="1"/>
          </p:cNvSpPr>
          <p:nvPr userDrawn="1">
            <p:ph type="sldNum" sz="quarter" idx="4"/>
          </p:nvPr>
        </p:nvSpPr>
        <p:spPr>
          <a:xfrm>
            <a:off x="8367588" y="6356350"/>
            <a:ext cx="596900" cy="365125"/>
          </a:xfrm>
          <a:prstGeom prst="rect">
            <a:avLst/>
          </a:prstGeom>
        </p:spPr>
        <p:txBody>
          <a:bodyPr/>
          <a:lstStyle>
            <a:lvl1pPr algn="r">
              <a:defRPr sz="1200" baseline="0">
                <a:solidFill>
                  <a:schemeClr val="bg1">
                    <a:lumMod val="50000"/>
                  </a:schemeClr>
                </a:solidFill>
              </a:defRPr>
            </a:lvl1pPr>
          </a:lstStyle>
          <a:p>
            <a:fld id="{6614ECFC-E50C-43D3-B8F0-45E8546E5638}" type="slidenum">
              <a:rPr lang="en-US" smtClean="0"/>
              <a:pPr/>
              <a:t>‹#›</a:t>
            </a:fld>
            <a:endParaRPr lang="en-US" dirty="0"/>
          </a:p>
        </p:txBody>
      </p:sp>
      <p:sp>
        <p:nvSpPr>
          <p:cNvPr id="10" name="Footer Placeholder 5"/>
          <p:cNvSpPr>
            <a:spLocks noGrp="1"/>
          </p:cNvSpPr>
          <p:nvPr userDrawn="1">
            <p:ph type="ftr" sz="quarter" idx="3"/>
          </p:nvPr>
        </p:nvSpPr>
        <p:spPr>
          <a:xfrm>
            <a:off x="2843808" y="6356350"/>
            <a:ext cx="5616624" cy="365125"/>
          </a:xfrm>
          <a:prstGeom prst="rect">
            <a:avLst/>
          </a:prstGeom>
        </p:spPr>
        <p:txBody>
          <a:bodyPr/>
          <a:lstStyle>
            <a:lvl1pPr>
              <a:defRPr sz="1200" baseline="0">
                <a:solidFill>
                  <a:schemeClr val="bg1">
                    <a:lumMod val="50000"/>
                  </a:schemeClr>
                </a:solidFill>
              </a:defRPr>
            </a:lvl1pPr>
          </a:lstStyle>
          <a:p>
            <a:r>
              <a:rPr lang="en-US" b="1" i="1" dirty="0" smtClean="0"/>
              <a:t>Educational Data Mining &amp; Learning Analytics for All:  Potential, Dangers, Challenges</a:t>
            </a:r>
          </a:p>
          <a:p>
            <a:r>
              <a:rPr lang="en-US" sz="1100" dirty="0" err="1" smtClean="0"/>
              <a:t>Mykola</a:t>
            </a:r>
            <a:r>
              <a:rPr lang="en-US" sz="1100" dirty="0" smtClean="0"/>
              <a:t> </a:t>
            </a:r>
            <a:r>
              <a:rPr lang="en-US" sz="1100" dirty="0" err="1" smtClean="0"/>
              <a:t>Pechenizkiy</a:t>
            </a:r>
            <a:r>
              <a:rPr lang="en-US" sz="1100" dirty="0" smtClean="0"/>
              <a:t>, Eindhoven University of Technology</a:t>
            </a:r>
            <a:endParaRPr lang="en-US" sz="1100"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9" r:id="rId4"/>
    <p:sldLayoutId id="2147483724" r:id="rId5"/>
    <p:sldLayoutId id="2147483725" r:id="rId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in.tue.nl/~mpechen/projects/pdfs/Tromp2011.pdf" TargetMode="External"/><Relationship Id="rId4" Type="http://schemas.openxmlformats.org/officeDocument/2006/relationships/hyperlink" Target="http://www.win.tue.nl/~mpechen/publications/pubs/TrompPechenizkiy_LIGA_Benelearn11.pdf"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in.tue.nl/~mpechen/projects/pdfs/Louvan2009.pdf" TargetMode="External"/><Relationship Id="rId4" Type="http://schemas.openxmlformats.org/officeDocument/2006/relationships/hyperlink" Target="http://www.win.tue.nl/~mpechen/projects/pdfs/Budziak2008.pdf" TargetMode="External"/><Relationship Id="rId1" Type="http://schemas.openxmlformats.org/officeDocument/2006/relationships/slideLayout" Target="../slideLayouts/slideLayout2.xml"/><Relationship Id="rId2" Type="http://schemas.openxmlformats.org/officeDocument/2006/relationships/hyperlink" Target="http://www.win.tue.nl/~mpechen/projects/pdfs/Tromp2011.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ow_to_Solve_I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s.win.tue.nl/~gfletcher/2id35-spring12/reading/tichy.pdf" TargetMode="External"/><Relationship Id="rId3" Type="http://schemas.openxmlformats.org/officeDocument/2006/relationships/hyperlink" Target="http://www.tandfonline.com/action/doSearch?action=runSearch&amp;type=advanced&amp;result=true&amp;prevSearch=+authorsfield:(Tedre,+Matt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85800" y="1988840"/>
            <a:ext cx="7772400" cy="1902073"/>
          </a:xfrm>
        </p:spPr>
        <p:txBody>
          <a:bodyPr>
            <a:noAutofit/>
          </a:bodyPr>
          <a:lstStyle/>
          <a:p>
            <a:r>
              <a:rPr lang="en-US" sz="5400" dirty="0" smtClean="0">
                <a:solidFill>
                  <a:srgbClr val="002060"/>
                </a:solidFill>
              </a:rPr>
              <a:t>How to Write a Good MSc Thesis</a:t>
            </a:r>
            <a:endParaRPr lang="en-US" sz="3600" i="1" dirty="0">
              <a:solidFill>
                <a:srgbClr val="84203F"/>
              </a:solidFill>
            </a:endParaRPr>
          </a:p>
        </p:txBody>
      </p:sp>
      <p:sp>
        <p:nvSpPr>
          <p:cNvPr id="13" name="Subtitle 12"/>
          <p:cNvSpPr>
            <a:spLocks noGrp="1"/>
          </p:cNvSpPr>
          <p:nvPr>
            <p:ph type="subTitle" idx="1"/>
          </p:nvPr>
        </p:nvSpPr>
        <p:spPr>
          <a:xfrm>
            <a:off x="800100" y="4581128"/>
            <a:ext cx="7543800" cy="1008112"/>
          </a:xfrm>
        </p:spPr>
        <p:txBody>
          <a:bodyPr>
            <a:normAutofit/>
          </a:bodyPr>
          <a:lstStyle/>
          <a:p>
            <a:r>
              <a:rPr lang="en-US" dirty="0" smtClean="0">
                <a:solidFill>
                  <a:srgbClr val="002060"/>
                </a:solidFill>
              </a:rPr>
              <a:t>George Fletcher and </a:t>
            </a:r>
            <a:r>
              <a:rPr lang="en-US" dirty="0" err="1" smtClean="0">
                <a:solidFill>
                  <a:srgbClr val="002060"/>
                </a:solidFill>
              </a:rPr>
              <a:t>Mykola</a:t>
            </a:r>
            <a:r>
              <a:rPr lang="en-US" dirty="0" smtClean="0">
                <a:solidFill>
                  <a:srgbClr val="002060"/>
                </a:solidFill>
              </a:rPr>
              <a:t> </a:t>
            </a:r>
            <a:r>
              <a:rPr lang="en-US" dirty="0" err="1" smtClean="0">
                <a:solidFill>
                  <a:srgbClr val="002060"/>
                </a:solidFill>
              </a:rPr>
              <a:t>Pechenizkiy</a:t>
            </a:r>
            <a:endParaRPr lang="en-US" dirty="0" smtClean="0">
              <a:solidFill>
                <a:srgbClr val="002060"/>
              </a:solidFill>
            </a:endParaRPr>
          </a:p>
        </p:txBody>
      </p:sp>
      <p:sp>
        <p:nvSpPr>
          <p:cNvPr id="15" name="Rectangle 14"/>
          <p:cNvSpPr/>
          <p:nvPr/>
        </p:nvSpPr>
        <p:spPr>
          <a:xfrm>
            <a:off x="1907704" y="5589240"/>
            <a:ext cx="5328592" cy="923330"/>
          </a:xfrm>
          <a:prstGeom prst="rect">
            <a:avLst/>
          </a:prstGeom>
        </p:spPr>
        <p:txBody>
          <a:bodyPr wrap="square">
            <a:spAutoFit/>
          </a:bodyPr>
          <a:lstStyle/>
          <a:p>
            <a:pPr algn="ctr"/>
            <a:r>
              <a:rPr lang="en-US" dirty="0" smtClean="0">
                <a:solidFill>
                  <a:srgbClr val="002060"/>
                </a:solidFill>
              </a:rPr>
              <a:t>2ID95 WE </a:t>
            </a:r>
            <a:r>
              <a:rPr lang="en-US" dirty="0">
                <a:solidFill>
                  <a:srgbClr val="002060"/>
                </a:solidFill>
              </a:rPr>
              <a:t>Seminar</a:t>
            </a:r>
            <a:endParaRPr lang="en-US" dirty="0" smtClean="0">
              <a:solidFill>
                <a:srgbClr val="002060"/>
              </a:solidFill>
            </a:endParaRPr>
          </a:p>
          <a:p>
            <a:pPr algn="ctr"/>
            <a:r>
              <a:rPr lang="en-US" dirty="0" smtClean="0">
                <a:solidFill>
                  <a:srgbClr val="002060"/>
                </a:solidFill>
              </a:rPr>
              <a:t>8 January 2014</a:t>
            </a:r>
          </a:p>
          <a:p>
            <a:pPr algn="ctr"/>
            <a:r>
              <a:rPr lang="en-US" dirty="0" smtClean="0">
                <a:solidFill>
                  <a:srgbClr val="002060"/>
                </a:solidFill>
              </a:rPr>
              <a:t>TU Eindhoven, the Netherlands</a:t>
            </a:r>
            <a:endParaRPr lang="en-US" dirty="0">
              <a:solidFill>
                <a:srgbClr val="002060"/>
              </a:solidFill>
            </a:endParaRPr>
          </a:p>
        </p:txBody>
      </p:sp>
      <p:sp>
        <p:nvSpPr>
          <p:cNvPr id="2" name="AutoShape 2" descr="data:undefined;base64,R0lGODlhPQJeAPcAAP///6gsR+jHztadqb9keK46U8uAkblWbLRIYPnx8/Pj5tGOncVyhO7V2uK5wvry89yrtbBAWLZOZaszTbxccfTk56oxS6kvSvz4+fv19vTl6KgtSLA+V/nw8vju8PXn6v79/f36+79jd+bCyvbp7OCzvfrz9c+Kmf35+tmksNqlsLhTaaw1T7FCWuO6w+nJ0Ltab+G2wLNGXtKRn/Xm6a89Vb5hdeO7xLpXbbJEXNSXpKkuSKkuScJqfffr7vLg5P79/vPi5rJFXffs7q47VOvO1Ks0TuzQ1suCkvHd4ch5isNtf+nK0bVLYqw2UO3U2d2rttabqObDyvz3+Prz9NyqtcVzhd6wuuS+xrJDW9WZpsFofK04Ud2st//+/sd3idKToO3T2bNHX8p+jsh7jMRvgd+xu7xecv78/NWYpujIz9KSoNuos6w3UOrN09uns9ihrblVasBmer1ec+C0vcl7jLZNZN+yvPju8f37+7hSaN6uuMd4icd2iMyEk7dQZqoyTL5idubDy71gdPDb39OTodSWo/Hc4c2Glvft786Il/bq7dedqufEzOvN1MJsf9efq/Da37dQZ8p/j+S9xdGPnu3S2OG3wMBlea05U+XByfPh5ch6i8+Lmvnv8fv29+fFzLNGXbFBWezR1/He4sl8jbtbcMRwgsqAkK89Vu/Y3erM0u7W3LA/WO/Z3tOVo7pZbuS+x9mirvv09rpYbeW/x82FlbRJYM6HlvLf4604Utqmsbxdcu7W26owS7dRZ/Db4MZ1hrZPZcFoe7hUarRKYcRxg7VMY8NtgMZ2h+C1vtSYpdCMm+fGzdWap8FpfO/X3NigrNGQnuG1v8BneuO8xcyDk+XAyN+wusuBkdyptNacqMZ0ht6vudqmsr1fdAAAAAAAAAAAAAAAAAAAAAAAAAAAAAAAAAAAAAAAAAAAAAAAAAAAAAAAAAAAAAAAAAAAAAAAAAAAAAAAAAAAAAAAAAAAAAAAAAAAAAAAAAAAAAAAAAAAAAAAAAAAAAAAACH/C1hNUCBEYXRhWE1QPD94cGFja2V0IGJlZ2luPSLvu78iIGlkPSJXNU0wTXBDZWhpSHpyZVN6TlRjemtjOWQiPz4gPHg6eG1wbWV0YSB4bWxuczp4PSJhZG9iZTpuczptZXRhLyIgeDp4bXB0az0iQWRvYmUgWE1QIENvcmUgNS4wLWMwNjAgNjEuMTM0Nzc3LCAyMDEwLzAyLzEyLTE3OjMyOjAwICAgICAgICAiPiA8cmRmOlJERiB4bWxuczpyZGY9Imh0dHA6Ly93d3cudzMub3JnLzE5OTkvMDIvMjItcmRmLXN5bnRheC1ucyMiPiA8cmRmOkRlc2NyaXB0aW9uIHJkZjphYm91dD0iIiB4bWxuczp4bXA9Imh0dHA6Ly9ucy5hZG9iZS5jb20veGFwLzEuMC8iIHhtbG5zOnhtcE1NPSJodHRwOi8vbnMuYWRvYmUuY29tL3hhcC8xLjAvbW0vIiB4bWxuczpzdFJlZj0iaHR0cDovL25zLmFkb2JlLmNvbS94YXAvMS4wL3NUeXBlL1Jlc291cmNlUmVmIyIgeG1wOkNyZWF0b3JUb29sPSJBZG9iZSBQaG90b3Nob3AgQ1M1IFdpbmRvd3MiIHhtcE1NOkluc3RhbmNlSUQ9InhtcC5paWQ6Rjc5OTU3OTA3QTJEMTFFMDg4RUVFRURDMEQ4RjZBMUUiIHhtcE1NOkRvY3VtZW50SUQ9InhtcC5kaWQ6Rjc5OTU3OTE3QTJEMTFFMDg4RUVFRURDMEQ4RjZBMUUiPiA8eG1wTU06RGVyaXZlZEZyb20gc3RSZWY6aW5zdGFuY2VJRD0ieG1wLmlpZDpGNzk5NTc4RTdBMkQxMUUwODhFRUVFREMwRDhGNkExRSIgc3RSZWY6ZG9jdW1lbnRJRD0ieG1wLmRpZDpGNzk5NTc4RjdBMkQxMUUwODhFRUVFREMwRDhGNkExRSIvPiA8L3JkZjpEZXNjcmlwdGlvbj4gPC9yZGY6UkRGPiA8L3g6eG1wbWV0YT4gPD94cGFja2V0IGVuZD0iciI/PgH//v38+/r5+Pf29fTz8vHw7+7t7Ovq6ejn5uXk4+Lh4N/e3dzb2tnY19bV1NPS0dDPzs3My8rJyMfGxcTDwsHAv769vLu6ubi3trW0s7KxsK+urayrqqmop6alpKOioaCfnp2cm5qZmJeWlZSTkpGQj46NjIuKiYiHhoWEg4KBgH9+fXx7enl4d3Z1dHNycXBvbm1sa2ppaGdmZWRjYmFgX15dXFtaWVhXVlVUU1JRUE9OTUxLSklIR0ZFRENCQUA/Pj08Ozo5ODc2NTQzMjEwLy4tLCsqKSgnJiUkIyIhIB8eHRwbGhkYFxYVFBMSERAPDg0MCwoJCAcGBQQDAgEAACH5BAAAAAAALAAAAAA9Al4AAAj/AAEIHEiwoMGDCBMqXMiwocOHECNKnEixosWLGDNq3Mixo8ePIEOKHEmypMmTKFOqXMmypcuXMGPKnEmzps2bOHPq3Mmzp8+fQIMKHUq0qNGjSJMqXcq0qdOnUKNKnUq1qtWrWLNq3cq1q9evYMOKHUu2rNmzaNOqXcu2rdu3cOPKnUu3rt27ePPq3cu3r9+/gAMLHky4sOHDiBMrXsy4sePHkCNLnrwQSAwrxOxI2My5s+fPoDtL2gLJE+XTqKk+eBSgtevXsGPLnu26SYPUuHMnRdODtu/fv0Vp0E28+E8owJMrf23MuPPnNkUsnw7cCYmDPhahgM69u8gIsDmk/ykCagaH1jpUuLawp05rJClSqEiDw7WS+PiHwW5WEESnTFw0YcMJb4ygwRTeJajgRAW81oIPBB3SWgcAZNEaBQCEEcAFDxAEghIBbDBEQTfApklBl8w2gQwwlKHIHUdokMeCNNY4EBGvzQCAGxNEYAAZIdIAgoUBYMjEhkOEUMYKawBAQ2sfhLDECrDAwAJsIxSUxnIT2NGDH9o48gOCNpbpHI6u9QFAB1qs4NoGQhJpJJIYtHYBBiG0EcAHKLRAW5YEFUHdaxbIIMcYcKhxCBVmNnoamq4xkoFAPywRwA4fgOBnALAAsMqGJIDwhiGgAPBCaxUA8MADPriJpUElTP8wqGwXtGADH2tUIcAiGDjqq2KQusaCFTEAgAEXAdAARA6t2WAqqAQFUUOIw2kQhCpNxAZoQQ7IOutvXNwyyAkqXFPBpL+m+1ewYpzSoBE0AFBflmxsUMALAKyxoQ8h2CBCCB5MuwGf4M22bUGC6PLtdBMIQQsqkDgATIfqVlxXg66VAEAIP1D4RGsrdGjCdh9Ma4EJAOjZBQBvXIoHANPOJkVCjpy38Kw8iKJHH1qU8EIun1gs9FoxtxaBCtCQEEQXyLbWxA3WdmFzAJQIsEMAOTxhS2tXrHL1bCcm5IoYN5dtZygEQPLy0GyPBYPZ30Kx0A8SwA23EGlc1/beXWn/YfegDDBUgTB/m80BGArwrThWJuhR+HI8YMFQIoM8XjYLX/Sy+OZTbSKJ5ckVMPNCUoJ+sy8MuMH56k51AAYvObQSwey012777bjbzkNsO/ghSBIVBC+88B9E8rbpC2+ATCwzsu58UlOsKv301FdvPfVUPBDJLrfIxoMF4Icv/gROIG82DnT0+vz6aCVCgPnw06bHHuiyb79YD9gR//6xHZPCiPcLoFdqwb8CviYVnRiOABfIuIItxwJXMmAALACbCygnE4hIAgM3SJU5yIYFhEDOa1ZwgyGYQBUgco0AKPGaHgRBAx/IRRf+4BokVEADNKDBB44gKwHwyDUTOIIU/wJwBh+cwDU4+EAUlmMEJESCg1B0inRiowMAAAEBrpFDrzLwAQB4wDVWEIgcXFPFEFBoY2NoTbEw0IEHZCAJE9iABwAwAtfMzARFEkhvWJCqQlAHED1QQxQHiZQpwiZVAFAPtQBQBSMQMQ6ueYJATtUaHamHA4wAAAqYpTFLXcpOekNCAE4gEA/IqhAA8AECJBeDhQUiFoSMpVAMmSY6BiED04oDACogGwz1ghAAOJ6OltgaSVYiAGYAgAt0EIX6gAoEAMjACXoFAjx4iw7RBMDHykaBS6BBluDcCS1bQ4hPGEEJAFjiGegoGxcAAQciAECJAqAjRmQMAClAJkFcYP8nD2iAlAIxRAc64K0AMAEAJGAW3A4gC4qF86EzGWfgkmCDMYDABBZAgBf19Jo/AAEPZWCACTAQCnqm0zU/AIAoNaYFEfQgghfwwBACoDE2TICNBSUDAK7wOBkMIBEQDepLxnkEgxwzDABgwgpaYAsQXcEg+dRRF2pgg5l54EoaI8MEapCD88T0iwGwQgAKgFPX1AEAZgBdK3SgPqG69SSB6KiqFnACRahglwFAACIFQoMmaHINJziBITZmUoJUgAJqLAgKGvQJDFCwNRzQZEGRAIBWmk6nb80sSTDxGg68YBKvKUEVWtMGHbxgFHRYwQRGoIPXaKFEB4iBA1xAB2v/FHQLs3WBC26ggg0EgA0idM0VFNmaXzRCrKZzgmaXG5I0SvC5yxECc6fbESxA97q/acElqMtdjXACu+BtDQ/sgAsHJKC76L0IBtwTXglygBpwcEUI0ktfjFBiEiIwhSkowN/++ve//VUobFgQCAocr71OIAAzsHDG+jq4JQuQzQS6IZAqfA26TaiDAxT44A63pBSz2YAsBKIMQEjQCQMIw3Y8zOKWeHI2rxBINRxZQEBsosU4ZsmBZwPQFwTrbzJQwh08+Jov5PjIKHnfbyYBTUukwm6ZOIMzikCmXcCGBwdFspZFsofkfOGbTxDCwi5QDFSUQG8EsURsJDCLLbvZ/yNeYEByttChCkByOi3gxhWS0LyD5OEAsVnCmwe9kQzYIDm8YBQJfgGcCcxBGkVg1EB+AIUsFyS4r+kEoTd9kQQQ+TffmOMidvwaIXzhDjceiAkaUQgcyEqQBskA2WKDCCBw+tYS8cQYgSMJDVLhFK5pwSOqMIr6TcESr9gCkVrDBQgdhJ+y2UIXcU3thmDgu8CRASkAgIY7RKMRKBtIBaZRilmvGZoIKcNsWoANL1T73QpZRnKyUISCzMIRYLBBQWeTDIVowIGxGURR4U3wgmjCcb+ZQDbMcAM48EHMynnDQtygsNn0oOAYH0gGFLE70CF1IWooX2xoMfCIRDhxAP8wQADOOwAsImAAA2mAnAPAgNsA4DUHsLlABvAaAgCAAAWwOQF8PhCet+YADhiIAwBdAAOcd+cuhzkAjD7WBRTkNU4XwGsY8PSW51XqWn/Nz18DcwW8r+nnVTnNbzN0gci8NTUXSAAO8PQASH3sKL/53QWi9rgPpO08h8DOA0AQng/E7mN3zQCo3pq7a10AAmk7AN6+9oEsoEEvl/trBBB2uD9d6Ux3OgC0bgCBPL7zmR89bKbumgJY/eSTRzwAEHCAnxNd7mU/u+hNv3rS8x7yA0mAARqE9MgHPfI+V3LlE9/4m7sm56zfPACWPlbRd741rOd7AYD/lCJw9nGPcDf/QwQwtQDIgA0rlogCZN90AESYAAN4n9UVUADXX74AiQsA/AdQAI0WPQCcJwBsl1fnJXmDt3iAlnQO8HUqV3vup3/xFwBWx3OLJ2eCd3jwF2EGQHoDoIEPCH/yp3oGsHgwRwAHEICJwwAIIAAQEDg85wAOQAAF6HP0Z3/1l380h3sCsX4SeHh794Ix+Hm2F323YXj/54M/d4KcpwACMAAqN4Lc93jIBwA1uAD3lzgaOAAHUHo3t4GclwAc6IFKx4Bzp3qId3oBMIJyZnVaNwAByHoVGAAQ0ABy+IC1t36CZ4B6BwAqyIKBMxBt+IZhB3NSOBCANoJYlHTvgwAz+HMv/7cACIB/SYiCN7d//UeFnLeAjKiJTliGgch52adySTcVLoAJvgA3ExAMDcYQpPA+HFAJpmERBKBREACA63d3PKcAw/d0CdB+smeEgxeABUh8Q3iEkadRCHB7WgcBt/h/CgCMsqeDtleIQ9eMg8eEdreEkwiKfFgAA4ByPLcAOtd2uygQvVh6Y9WDsjd85biH/yeOBgF4Y4V/wMh6AYh4JviGv1cQn3gAPteO52iNAFB3Xngb1Hh7s6eMcqh1DeIAaAh8ufiJiQONMIcAgYMAWPSMK1eMOsgA3ph3vOeGApA4DBkADgmAA1GL3DeLP0eMbSd557iNwPeLhGeOB3B8yf8IiAuZjSMJh3VoFayACzLwLRsQB9twCBMhCGhmESqpgqoXhQCoh20HgfyHkIwHeUPHcwagh8BoeNGod4X4lBQ4AHLGfZXYiW6Yhh2YjSj5e9dXgmI3eVikfwmQAEqGAGyXfAg5lRFYizDXi+L4k19pl62BlwQhj1p3ABFWeLABl66hk2Zphq6hl4dJAFKoZJDXcyK4lnv3lWzpAPXHc5zXlmioeHBIligZYVq3gFr4h3qIeA0wlzKok6a5mqHZltl3hFmZhi95ey8Zl1RZALencjPZmWlpmlQXmVSRAViACCtAY78hA8+gAg0gfi8hnIi3flZ3jcOHcjGZV+8zm8b/+Hf/OFZWWZOOOHsOqHrM2IPXyHOzaJJXl4wMIHiJCWjz556sh40imTh6GHMUuIMQIJxD2J3m6IsDkAA3iXg85495JY0EoQADupc+Z3i12CCMeY8liJD7SBD9+I+SOJBN14wNIJruyHsHgJ8FQXs6CQGP1wD1B4CFGJG4yXrxOYrrdwAaxQCAdoFtV3d3V6LRGJZPCaMNwn21OIrpSY7mWYwx+Z/gSZeDd4Hq2aJEGng3KYRX4QUVUAveAAZ+wAkMwAB8YAALAAcxwAptJRMRtpEfGIHzV39WeIN7qHI6Z4+cl5cDCWjniYDyyYkNKBDvB6fZB6N/iISQqaCM+KYh/0ik+aiNBsAAMGh3EHAALmqRQ1iFV7iHMIp4tLd4xHmWiwcAlXqphzqERqh2jImEj9qTT8mPbdl2mkqncjaC75OZXigAYAiAiiqEgOqJKFmLMqqWa6h6Igl5hmeohtiDwvp0Q6egkVqHkTqpjseTkCeFwmqWh+h1iuhzCqp/jtiBkeifStiTiGen0zd3wvirtfeJyEp4MMqhxLF+XAh1XxdzM+d3iKegdPd/k1mM9HeeR6ek1Id2RRd1gycQtUilJ/qqMMqFXpd6jkp20wdoPUh5syl5lKevUseaC8h9Obl6GCuE8risq6qDyid7RPqqxbixNpcAl3evzqdCUviw3HYSeudViKqJemC3eka4sINncwVwqIDXINtJffopmdinszUqfMQ3ipIXsMzndykLc/uaognAeChZsNbnszXplxkXtmI7tmRbtmZ7tmibtmq7tmzbtm77tnAbt3I7t3Rbt3Z7t3ibt3q7t3zbt377t4AbuIKbGgEB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undefined;base64,R0lGODlhPQJeAPcAAP///6gsR+jHztadqb9keK46U8uAkblWbLRIYPnx8/Pj5tGOncVyhO7V2uK5wvry89yrtbBAWLZOZaszTbxccfTk56oxS6kvSvz4+fv19vTl6KgtSLA+V/nw8vju8PXn6v79/f36+79jd+bCyvbp7OCzvfrz9c+Kmf35+tmksNqlsLhTaaw1T7FCWuO6w+nJ0Ltab+G2wLNGXtKRn/Xm6a89Vb5hdeO7xLpXbbJEXNSXpKkuSKkuScJqfffr7vLg5P79/vPi5rJFXffs7q47VOvO1Ks0TuzQ1suCkvHd4ch5isNtf+nK0bVLYqw2UO3U2d2rttabqObDyvz3+Prz9NyqtcVzhd6wuuS+xrJDW9WZpsFofK04Ud2st//+/sd3idKToO3T2bNHX8p+jsh7jMRvgd+xu7xecv78/NWYpujIz9KSoNuos6w3UOrN09uns9ihrblVasBmer1ec+C0vcl7jLZNZN+yvPju8f37+7hSaN6uuMd4icd2iMyEk7dQZqoyTL5idubDy71gdPDb39OTodSWo/Hc4c2Glvft786Il/bq7dedqufEzOvN1MJsf9efq/Da37dQZ8p/j+S9xdGPnu3S2OG3wMBlea05U+XByfPh5ch6i8+Lmvnv8fv29+fFzLNGXbFBWezR1/He4sl8jbtbcMRwgsqAkK89Vu/Y3erM0u7W3LA/WO/Z3tOVo7pZbuS+x9mirvv09rpYbeW/x82FlbRJYM6HlvLf4604Utqmsbxdcu7W26owS7dRZ/Db4MZ1hrZPZcFoe7hUarRKYcRxg7VMY8NtgMZ2h+C1vtSYpdCMm+fGzdWap8FpfO/X3NigrNGQnuG1v8BneuO8xcyDk+XAyN+wusuBkdyptNacqMZ0ht6vudqmsr1fdAAAAAAAAAAAAAAAAAAAAAAAAAAAAAAAAAAAAAAAAAAAAAAAAAAAAAAAAAAAAAAAAAAAAAAAAAAAAAAAAAAAAAAAAAAAAAAAAAAAAAAAAAAAAAAAAAAAAAAAAAAAAAAAACH/C1hNUCBEYXRhWE1QPD94cGFja2V0IGJlZ2luPSLvu78iIGlkPSJXNU0wTXBDZWhpSHpyZVN6TlRjemtjOWQiPz4gPHg6eG1wbWV0YSB4bWxuczp4PSJhZG9iZTpuczptZXRhLyIgeDp4bXB0az0iQWRvYmUgWE1QIENvcmUgNS4wLWMwNjAgNjEuMTM0Nzc3LCAyMDEwLzAyLzEyLTE3OjMyOjAwICAgICAgICAiPiA8cmRmOlJERiB4bWxuczpyZGY9Imh0dHA6Ly93d3cudzMub3JnLzE5OTkvMDIvMjItcmRmLXN5bnRheC1ucyMiPiA8cmRmOkRlc2NyaXB0aW9uIHJkZjphYm91dD0iIiB4bWxuczp4bXA9Imh0dHA6Ly9ucy5hZG9iZS5jb20veGFwLzEuMC8iIHhtbG5zOnhtcE1NPSJodHRwOi8vbnMuYWRvYmUuY29tL3hhcC8xLjAvbW0vIiB4bWxuczpzdFJlZj0iaHR0cDovL25zLmFkb2JlLmNvbS94YXAvMS4wL3NUeXBlL1Jlc291cmNlUmVmIyIgeG1wOkNyZWF0b3JUb29sPSJBZG9iZSBQaG90b3Nob3AgQ1M1IFdpbmRvd3MiIHhtcE1NOkluc3RhbmNlSUQ9InhtcC5paWQ6Rjc5OTU3OTA3QTJEMTFFMDg4RUVFRURDMEQ4RjZBMUUiIHhtcE1NOkRvY3VtZW50SUQ9InhtcC5kaWQ6Rjc5OTU3OTE3QTJEMTFFMDg4RUVFRURDMEQ4RjZBMUUiPiA8eG1wTU06RGVyaXZlZEZyb20gc3RSZWY6aW5zdGFuY2VJRD0ieG1wLmlpZDpGNzk5NTc4RTdBMkQxMUUwODhFRUVFREMwRDhGNkExRSIgc3RSZWY6ZG9jdW1lbnRJRD0ieG1wLmRpZDpGNzk5NTc4RjdBMkQxMUUwODhFRUVFREMwRDhGNkExRSIvPiA8L3JkZjpEZXNjcmlwdGlvbj4gPC9yZGY6UkRGPiA8L3g6eG1wbWV0YT4gPD94cGFja2V0IGVuZD0iciI/PgH//v38+/r5+Pf29fTz8vHw7+7t7Ovq6ejn5uXk4+Lh4N/e3dzb2tnY19bV1NPS0dDPzs3My8rJyMfGxcTDwsHAv769vLu6ubi3trW0s7KxsK+urayrqqmop6alpKOioaCfnp2cm5qZmJeWlZSTkpGQj46NjIuKiYiHhoWEg4KBgH9+fXx7enl4d3Z1dHNycXBvbm1sa2ppaGdmZWRjYmFgX15dXFtaWVhXVlVUU1JRUE9OTUxLSklIR0ZFRENCQUA/Pj08Ozo5ODc2NTQzMjEwLy4tLCsqKSgnJiUkIyIhIB8eHRwbGhkYFxYVFBMSERAPDg0MCwoJCAcGBQQDAgEAACH5BAAAAAAALAAAAAA9Al4AAAj/AAEIHEiwoMGDCBMqXMiwocOHECNKnEixosWLGDNq3Mixo8ePIEOKHEmypMmTKFOqXMmypcuXMGPKnEmzps2bOHPq3Mmzp8+fQIMKHUq0qNGjSJMqXcq0qdOnUKNKnUq1qtWrWLNq3cq1q9evYMOKHUu2rNmzaNOqXcu2rdu3cOPKnUu3rt27ePPq3cu3r9+/gAMLHky4sOHDiBMrXsy4sePHkCNLnrwQSAwrxOxI2My5s+fPoDtL2gLJE+XTqKk+eBSgtevXsGPLnu26SYPUuHMnRdODtu/fv0Vp0E28+E8owJMrf23MuPPnNkUsnw7cCYmDPhahgM69u8gIsDmk/ykCagaH1jpUuLawp05rJClSqEiDw7WS+PiHwW5WEESnTFw0YcMJb4ygwRTeJajgRAW81oIPBB3SWgcAZNEaBQCEEcAFDxAEghIBbDBEQTfApklBl8w2gQwwlKHIHUdokMeCNNY4EBGvzQCAGxNEYAAZIdIAgoUBYMjEhkOEUMYKawBAQ2sfhLDECrDAwAJsIxSUxnIT2NGDH9o48gOCNpbpHI6u9QFAB1qs4NoGQhJpJJIYtHYBBiG0EcAHKLRAW5YEFUHdaxbIIMcYcKhxCBVmNnoamq4xkoFAPywRwA4fgOBnALAAsMqGJIDwhiGgAPBCaxUA8MADPriJpUElTP8wqGwXtGADH2tUIcAiGDjqq2KQusaCFTEAgAEXAdAARA6t2WAqqAQFUUOIw2kQhCpNxAZoQQ7IOutvXNwyyAkqXFPBpL+m+1ewYpzSoBE0AFBflmxsUMALAKyxoQ8h2CBCCB5MuwGf4M22bUGC6PLtdBMIQQsqkDgATIfqVlxXg66VAEAIP1D4RGsrdGjCdh9Ma4EJAOjZBQBvXIoHANPOJkVCjpy38Kw8iKJHH1qU8EIun1gs9FoxtxaBCtCQEEQXyLbWxA3WdmFzAJQIsEMAOTxhS2tXrHL1bCcm5IoYN5dtZygEQPLy0GyPBYPZ30Kx0A8SwA23EGlc1/beXWn/YfegDDBUgTB/m80BGArwrThWJuhR+HI8YMFQIoM8XjYLX/Sy+OZTbSKJ5ckVMPNCUoJ+sy8MuMH56k51AAYvObQSwey012777bjbzkNsO/ghSBIVBC+88B9E8rbpC2+ATCwzsu58UlOsKv301FdvPfVUPBDJLrfIxoMF4Icv/gROIG82DnT0+vz6aCVCgPnw06bHHuiyb79YD9gR//6xHZPCiPcLoFdqwb8CviYVnRiOABfIuIItxwJXMmAALACbCygnE4hIAgM3SJU5yIYFhEDOa1ZwgyGYQBUgco0AKPGaHgRBAx/IRRf+4BokVEADNKDBB44gKwHwyDUTOIIU/wJwBh+cwDU4+EAUlmMEJESCg1B0inRiowMAAAEBrpFDrzLwAQB4wDVWEIgcXFPFEFBoY2NoTbEw0IEHZCAJE9iABwAwAtfMzARFEkhvWJCqQlAHED1QQxQHiZQpwiZVAFAPtQBQBSMQMQ6ueYJATtUaHamHA4wAAAqYpTFLXcpOekNCAE4gEA/IqhAA8AECJBeDhQUiFoSMpVAMmSY6BiED04oDACogGwz1ghAAOJ6OltgaSVYiAGYAgAt0EIX6gAoEAMjACXoFAjx4iw7RBMDHykaBS6BBluDcCS1bQ4hPGEEJAFjiGegoGxcAAQciAECJAqAjRmQMAClAJkFcYP8nD2iAlAIxRAc64K0AMAEAJGAW3A4gC4qF86EzGWfgkmCDMYDABBZAgBf19Jo/AAEPZWCACTAQCnqm0zU/AIAoNaYFEfQgghfwwBACoDE2TICNBSUDAK7wOBkMIBEQDepLxnkEgxwzDABgwgpaYAsQXcEg+dRRF2pgg5l54EoaI8MEapCD88T0iwGwQgAKgFPX1AEAZgBdK3SgPqG69SSB6KiqFnACRahglwFAACIFQoMmaHINJziBITZmUoJUgAJqLAgKGvQJDFCwNRzQZEGRAIBWmk6nb80sSTDxGg68YBKvKUEVWtMGHbxgFHRYwQRGoIPXaKFEB4iBA1xAB2v/FHQLs3WBC26ggg0EgA0idM0VFNmaXzRCrKZzgmaXG5I0SvC5yxECc6fbESxA97q/acElqMtdjXACu+BtDQ/sgAsHJKC76L0IBtwTXglygBpwcEUI0ktfjFBiEiIwhSkowN/++ve//VUobFgQCAocr71OIAAzsHDG+jq4JQuQzQS6IZAqfA26TaiDAxT44A63pBSz2YAsBKIMQEjQCQMIw3Y8zOKWeHI2rxBINRxZQEBsosU4ZsmBZwPQFwTrbzJQwh08+Jov5PjIKHnfbyYBTUukwm6ZOIMzikCmXcCGBwdFspZFsofkfOGbTxDCwi5QDFSUQG8EsURsJDCLLbvZ/yNeYEByttChCkByOi3gxhWS0LyD5OEAsVnCmwe9kQzYIDm8YBQJfgGcCcxBGkVg1EB+AIUsFyS4r+kEoTd9kQQQ+TffmOMidvwaIXzhDjceiAkaUQgcyEqQBskA2WKDCCBw+tYS8cQYgSMJDVLhFK5pwSOqMIr6TcESr9gCkVrDBQgdhJ+y2UIXcU3thmDgu8CRASkAgIY7RKMRKBtIBaZRilmvGZoIKcNsWoANL1T73QpZRnKyUISCzMIRYLBBQWeTDIVowIGxGURR4U3wgmjCcb+ZQDbMcAM48EHMynnDQtygsNn0oOAYH0gGFLE70CF1IWooX2xoMfCIRDhxAP8wQADOOwAsImAAA2mAnAPAgNsA4DUHsLlABvAaAgCAAAWwOQF8PhCet+YADhiIAwBdAAOcd+cuhzkAjD7WBRTkNU4XwGsY8PSW51XqWn/Nz18DcwW8r+nnVTnNbzN0gci8NTUXSAAO8PQASH3sKL/53QWi9rgPpO08h8DOA0AQng/E7mN3zQCo3pq7a10AAmk7AN6+9oEsoEEvl/trBBB2uD9d6Ux3OgC0bgCBPL7zmR89bKbumgJY/eSTRzwAEHCAnxNd7mU/u+hNv3rS8x7yA0mAARqE9MgHPfI+V3LlE9/4m7sm56zfPACWPlbRd741rOd7AYD/lCJw9nGPcDf/QwQwtQDIgA0rlogCZN90AESYAAN4n9UVUADXX74AiQsA/AdQAI0WPQCcJwBsl1fnJXmDt3iAlnQO8HUqV3vup3/xFwBWx3OLJ2eCd3jwF2EGQHoDoIEPCH/yp3oGsHgwRwAHEICJwwAIIAAQEDg85wAOQAAF6HP0Z3/1l380h3sCsX4SeHh794Ix+Hm2F323YXj/54M/d4KcpwACMAAqN4Lc93jIBwA1uAD3lzgaOAAHUHo3t4GclwAc6IFKx4Bzp3qId3oBMIJyZnVaNwAByHoVGAAQ0ABy+IC1t36CZ4B6BwAqyIKBMxBt+IZhB3NSOBCANoJYlHTvgwAz+HMv/7cACIB/SYiCN7d//UeFnLeAjKiJTliGgch52adySTcVLoAJvgA3ExAMDcYQpPA+HFAJpmERBKBREACA63d3PKcAw/d0CdB+smeEgxeABUh8Q3iEkadRCHB7WgcBt/h/CgCMsqeDtleIQ9eMg8eEdreEkwiKfFgAA4ByPLcAOtd2uygQvVh6Y9WDsjd85biH/yeOBgF4Y4V/wMh6AYh4JviGv1cQn3gAPteO52iNAFB3Xngb1Hh7s6eMcqh1DeIAaAh8ufiJiQONMIcAgYMAWPSMK1eMOsgA3ph3vOeGApA4DBkADgmAA1GL3DeLP0eMbSd557iNwPeLhGeOB3B8yf8IiAuZjSMJh3VoFayACzLwLRsQB9twCBMhCGhmESqpgqoXhQCoh20HgfyHkIwHeUPHcwagh8BoeNGod4X4lBQ4AHLGfZXYiW6Yhh2YjSj5e9dXgmI3eVikfwmQAEqGAGyXfAg5lRFYizDXi+L4k19pl62BlwQhj1p3ABFWeLABl66hk2Zphq6hl4dJAFKoZJDXcyK4lnv3lWzpAPXHc5zXlmioeHBIligZYVq3gFr4h3qIeA0wlzKok6a5mqHZltl3hFmZhi95ey8Zl1RZALencjPZmWlpmlQXmVSRAViACCtAY78hA8+gAg0gfi8hnIi3flZ3jcOHcjGZV+8zm8b/+Hf/OFZWWZOOOHsOqHrM2IPXyHOzaJJXl4wMIHiJCWjz556sh40imTh6GHMUuIMQIJxD2J3m6IsDkAA3iXg85495JY0EoQADupc+Z3i12CCMeY8liJD7SBD9+I+SOJBN14wNIJruyHsHgJ8FQXs6CQGP1wD1B4CFGJG4yXrxOYrrdwAaxQCAdoFtV3d3V6LRGJZPCaMNwn21OIrpSY7mWYwx+Z/gSZeDd4Hq2aJEGng3KYRX4QUVUAveAAZ+wAkMwAB8YAALAAcxwAptJRMRtpEfGIHzV39WeIN7qHI6Z4+cl5cDCWjniYDyyYkNKBDvB6fZB6N/iISQqaCM+KYh/0ik+aiNBsAAMGh3EHAALmqRQ1iFV7iHMIp4tLd4xHmWiwcAlXqphzqERqh2jImEj9qTT8mPbdl2mkqncjaC75OZXigAYAiAiiqEgOqJKFmLMqqWa6h6Igl5hmeohtiDwvp0Q6egkVqHkTqpjseTkCeFwmqWh+h1iuhzCqp/jtiBkeifStiTiGen0zd3wvirtfeJyEp4MMqhxLF+XAh1XxdzM+d3iKegdPd/k1mM9HeeR6ek1Id2RRd1gycQtUilJ/qqMMqFXpd6jkp20wdoPUh5syl5lKevUseaC8h9Obl6GCuE8risq6qDyid7RPqqxbixNpcAl3evzqdCUviw3HYSeudViKqJemC3eka4sINncwVwqIDXINtJffopmdinszUqfMQ3ipIXsMzndykLc/uaognAeChZsNbnszXplxkXtmI7tmRbtmZ7tmibtmq7tmzbtm77tnAbt3I7t3Rbt3Z7t3ibt3q7t3zbt377t4AbuIKbGgEBA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xfrm>
            <a:off x="357188" y="71438"/>
            <a:ext cx="7385050" cy="792162"/>
          </a:xfrm>
        </p:spPr>
        <p:txBody>
          <a:bodyPr/>
          <a:lstStyle/>
          <a:p>
            <a:pPr eaLnBrk="1" hangingPunct="1"/>
            <a:r>
              <a:rPr lang="en-US" smtClean="0"/>
              <a:t>IS Success Model</a:t>
            </a:r>
          </a:p>
        </p:txBody>
      </p:sp>
      <p:grpSp>
        <p:nvGrpSpPr>
          <p:cNvPr id="130050" name="Group 4"/>
          <p:cNvGrpSpPr>
            <a:grpSpLocks/>
          </p:cNvGrpSpPr>
          <p:nvPr/>
        </p:nvGrpSpPr>
        <p:grpSpPr bwMode="auto">
          <a:xfrm>
            <a:off x="1524000" y="1219200"/>
            <a:ext cx="7086600" cy="4572000"/>
            <a:chOff x="6350" y="8189"/>
            <a:chExt cx="4473" cy="2713"/>
          </a:xfrm>
        </p:grpSpPr>
        <p:sp>
          <p:nvSpPr>
            <p:cNvPr id="130051" name="AutoShape 5"/>
            <p:cNvSpPr>
              <a:spLocks noChangeAspect="1" noChangeArrowheads="1"/>
            </p:cNvSpPr>
            <p:nvPr/>
          </p:nvSpPr>
          <p:spPr bwMode="auto">
            <a:xfrm>
              <a:off x="6350" y="8189"/>
              <a:ext cx="4473" cy="2691"/>
            </a:xfrm>
            <a:prstGeom prst="rect">
              <a:avLst/>
            </a:prstGeom>
            <a:noFill/>
            <a:ln w="9525">
              <a:noFill/>
              <a:miter lim="800000"/>
              <a:headEnd/>
              <a:tailEnd/>
            </a:ln>
          </p:spPr>
          <p:txBody>
            <a:bodyPr/>
            <a:lstStyle/>
            <a:p>
              <a:pPr algn="ctr"/>
              <a:endParaRPr lang="en-US"/>
            </a:p>
          </p:txBody>
        </p:sp>
        <p:sp>
          <p:nvSpPr>
            <p:cNvPr id="130052" name="AutoShape 6"/>
            <p:cNvSpPr>
              <a:spLocks noChangeArrowheads="1"/>
            </p:cNvSpPr>
            <p:nvPr/>
          </p:nvSpPr>
          <p:spPr bwMode="auto">
            <a:xfrm>
              <a:off x="7438" y="8922"/>
              <a:ext cx="663" cy="1080"/>
            </a:xfrm>
            <a:prstGeom prst="rightArrow">
              <a:avLst>
                <a:gd name="adj1" fmla="val 50000"/>
                <a:gd name="adj2" fmla="val 27361"/>
              </a:avLst>
            </a:prstGeom>
            <a:solidFill>
              <a:srgbClr val="FFFFFF"/>
            </a:solidFill>
            <a:ln w="9525">
              <a:solidFill>
                <a:srgbClr val="000000"/>
              </a:solidFill>
              <a:miter lim="800000"/>
              <a:headEnd/>
              <a:tailEnd/>
            </a:ln>
          </p:spPr>
          <p:txBody>
            <a:bodyPr/>
            <a:lstStyle/>
            <a:p>
              <a:pPr algn="ctr"/>
              <a:endParaRPr lang="en-US"/>
            </a:p>
          </p:txBody>
        </p:sp>
        <p:sp>
          <p:nvSpPr>
            <p:cNvPr id="130053" name="Rectangle 7"/>
            <p:cNvSpPr>
              <a:spLocks noChangeArrowheads="1"/>
            </p:cNvSpPr>
            <p:nvPr/>
          </p:nvSpPr>
          <p:spPr bwMode="auto">
            <a:xfrm>
              <a:off x="7430" y="8909"/>
              <a:ext cx="180" cy="1620"/>
            </a:xfrm>
            <a:prstGeom prst="rect">
              <a:avLst/>
            </a:prstGeom>
            <a:solidFill>
              <a:srgbClr val="FFFFFF"/>
            </a:solidFill>
            <a:ln w="9525">
              <a:solidFill>
                <a:srgbClr val="000000"/>
              </a:solidFill>
              <a:miter lim="800000"/>
              <a:headEnd/>
              <a:tailEnd/>
            </a:ln>
          </p:spPr>
          <p:txBody>
            <a:bodyPr/>
            <a:lstStyle/>
            <a:p>
              <a:pPr algn="ctr"/>
              <a:endParaRPr lang="en-US"/>
            </a:p>
          </p:txBody>
        </p:sp>
        <p:sp>
          <p:nvSpPr>
            <p:cNvPr id="130054" name="AutoShape 8"/>
            <p:cNvSpPr>
              <a:spLocks noChangeArrowheads="1"/>
            </p:cNvSpPr>
            <p:nvPr/>
          </p:nvSpPr>
          <p:spPr bwMode="auto">
            <a:xfrm>
              <a:off x="9181" y="8922"/>
              <a:ext cx="663" cy="1080"/>
            </a:xfrm>
            <a:prstGeom prst="rightArrow">
              <a:avLst>
                <a:gd name="adj1" fmla="val 50000"/>
                <a:gd name="adj2" fmla="val 27361"/>
              </a:avLst>
            </a:prstGeom>
            <a:solidFill>
              <a:srgbClr val="FFFFFF"/>
            </a:solidFill>
            <a:ln w="9525">
              <a:solidFill>
                <a:srgbClr val="000000"/>
              </a:solidFill>
              <a:miter lim="800000"/>
              <a:headEnd/>
              <a:tailEnd/>
            </a:ln>
          </p:spPr>
          <p:txBody>
            <a:bodyPr/>
            <a:lstStyle/>
            <a:p>
              <a:pPr algn="ctr"/>
              <a:endParaRPr lang="en-US"/>
            </a:p>
          </p:txBody>
        </p:sp>
        <p:sp>
          <p:nvSpPr>
            <p:cNvPr id="130055" name="AutoShape 9"/>
            <p:cNvSpPr>
              <a:spLocks noChangeArrowheads="1"/>
            </p:cNvSpPr>
            <p:nvPr/>
          </p:nvSpPr>
          <p:spPr bwMode="auto">
            <a:xfrm>
              <a:off x="10298" y="9822"/>
              <a:ext cx="360" cy="360"/>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en-US"/>
            </a:p>
          </p:txBody>
        </p:sp>
        <p:sp>
          <p:nvSpPr>
            <p:cNvPr id="130056" name="Rectangle 10"/>
            <p:cNvSpPr>
              <a:spLocks noChangeArrowheads="1"/>
            </p:cNvSpPr>
            <p:nvPr/>
          </p:nvSpPr>
          <p:spPr bwMode="auto">
            <a:xfrm>
              <a:off x="6358" y="8382"/>
              <a:ext cx="1134" cy="720"/>
            </a:xfrm>
            <a:prstGeom prst="rect">
              <a:avLst/>
            </a:prstGeom>
            <a:solidFill>
              <a:srgbClr val="FFFFFF"/>
            </a:solidFill>
            <a:ln w="9525">
              <a:solidFill>
                <a:srgbClr val="000000"/>
              </a:solidFill>
              <a:miter lim="800000"/>
              <a:headEnd/>
              <a:tailEnd/>
            </a:ln>
          </p:spPr>
          <p:txBody>
            <a:bodyPr/>
            <a:lstStyle/>
            <a:p>
              <a:pPr algn="ctr"/>
              <a:r>
                <a:rPr lang="fi-FI" altLang="zh-CN" sz="2600">
                  <a:latin typeface="Times New Roman" pitchFamily="18" charset="0"/>
                  <a:ea typeface="宋体"/>
                  <a:cs typeface="宋体"/>
                </a:rPr>
                <a:t>System</a:t>
              </a:r>
            </a:p>
            <a:p>
              <a:pPr algn="ctr"/>
              <a:r>
                <a:rPr lang="fi-FI" altLang="zh-CN" sz="2600">
                  <a:latin typeface="Times New Roman" pitchFamily="18" charset="0"/>
                  <a:ea typeface="宋体"/>
                  <a:cs typeface="宋体"/>
                </a:rPr>
                <a:t>Quality</a:t>
              </a:r>
              <a:endParaRPr lang="en-US" sz="2600"/>
            </a:p>
          </p:txBody>
        </p:sp>
        <p:sp>
          <p:nvSpPr>
            <p:cNvPr id="130057" name="Rectangle 11"/>
            <p:cNvSpPr>
              <a:spLocks noChangeArrowheads="1"/>
            </p:cNvSpPr>
            <p:nvPr/>
          </p:nvSpPr>
          <p:spPr bwMode="auto">
            <a:xfrm>
              <a:off x="6358" y="9282"/>
              <a:ext cx="1134" cy="720"/>
            </a:xfrm>
            <a:prstGeom prst="rect">
              <a:avLst/>
            </a:prstGeom>
            <a:solidFill>
              <a:srgbClr val="FFFFFF"/>
            </a:solidFill>
            <a:ln w="9525">
              <a:solidFill>
                <a:srgbClr val="000000"/>
              </a:solidFill>
              <a:miter lim="800000"/>
              <a:headEnd/>
              <a:tailEnd/>
            </a:ln>
          </p:spPr>
          <p:txBody>
            <a:bodyPr lIns="54000" rIns="18000"/>
            <a:lstStyle/>
            <a:p>
              <a:pPr algn="ctr"/>
              <a:r>
                <a:rPr lang="fi-FI" altLang="zh-CN" sz="2600">
                  <a:latin typeface="Times New Roman" pitchFamily="18" charset="0"/>
                  <a:ea typeface="宋体"/>
                  <a:cs typeface="宋体"/>
                </a:rPr>
                <a:t>Information</a:t>
              </a:r>
            </a:p>
            <a:p>
              <a:pPr algn="ctr"/>
              <a:r>
                <a:rPr lang="fi-FI" altLang="zh-CN" sz="2600">
                  <a:latin typeface="Times New Roman" pitchFamily="18" charset="0"/>
                  <a:ea typeface="宋体"/>
                  <a:cs typeface="宋体"/>
                </a:rPr>
                <a:t>Quality</a:t>
              </a:r>
              <a:endParaRPr lang="en-US" sz="2600"/>
            </a:p>
          </p:txBody>
        </p:sp>
        <p:sp>
          <p:nvSpPr>
            <p:cNvPr id="130058" name="Rectangle 12"/>
            <p:cNvSpPr>
              <a:spLocks noChangeArrowheads="1"/>
            </p:cNvSpPr>
            <p:nvPr/>
          </p:nvSpPr>
          <p:spPr bwMode="auto">
            <a:xfrm>
              <a:off x="8104" y="8562"/>
              <a:ext cx="1134" cy="720"/>
            </a:xfrm>
            <a:prstGeom prst="rect">
              <a:avLst/>
            </a:prstGeom>
            <a:solidFill>
              <a:srgbClr val="FFFFFF"/>
            </a:solidFill>
            <a:ln w="9525">
              <a:solidFill>
                <a:srgbClr val="000000"/>
              </a:solidFill>
              <a:miter lim="800000"/>
              <a:headEnd/>
              <a:tailEnd/>
            </a:ln>
          </p:spPr>
          <p:txBody>
            <a:bodyPr/>
            <a:lstStyle/>
            <a:p>
              <a:pPr algn="ctr"/>
              <a:r>
                <a:rPr lang="fi-FI" altLang="zh-CN" sz="2600">
                  <a:latin typeface="Times New Roman" pitchFamily="18" charset="0"/>
                  <a:ea typeface="宋体"/>
                  <a:cs typeface="宋体"/>
                </a:rPr>
                <a:t>Use</a:t>
              </a:r>
              <a:endParaRPr lang="en-US" sz="2600"/>
            </a:p>
          </p:txBody>
        </p:sp>
        <p:sp>
          <p:nvSpPr>
            <p:cNvPr id="130059" name="Rectangle 13"/>
            <p:cNvSpPr>
              <a:spLocks noChangeArrowheads="1"/>
            </p:cNvSpPr>
            <p:nvPr/>
          </p:nvSpPr>
          <p:spPr bwMode="auto">
            <a:xfrm>
              <a:off x="8104" y="9642"/>
              <a:ext cx="1134" cy="720"/>
            </a:xfrm>
            <a:prstGeom prst="rect">
              <a:avLst/>
            </a:prstGeom>
            <a:solidFill>
              <a:srgbClr val="FFFFFF"/>
            </a:solidFill>
            <a:ln w="9525">
              <a:solidFill>
                <a:srgbClr val="000000"/>
              </a:solidFill>
              <a:miter lim="800000"/>
              <a:headEnd/>
              <a:tailEnd/>
            </a:ln>
          </p:spPr>
          <p:txBody>
            <a:bodyPr lIns="54000" rIns="54000"/>
            <a:lstStyle/>
            <a:p>
              <a:pPr algn="ctr"/>
              <a:r>
                <a:rPr lang="fi-FI" altLang="zh-CN" sz="2600">
                  <a:latin typeface="Times New Roman" pitchFamily="18" charset="0"/>
                  <a:ea typeface="宋体"/>
                  <a:cs typeface="宋体"/>
                </a:rPr>
                <a:t>User</a:t>
              </a:r>
            </a:p>
            <a:p>
              <a:pPr algn="ctr"/>
              <a:r>
                <a:rPr lang="fi-FI" altLang="zh-CN" sz="2600">
                  <a:latin typeface="Times New Roman" pitchFamily="18" charset="0"/>
                  <a:ea typeface="宋体"/>
                  <a:cs typeface="宋体"/>
                </a:rPr>
                <a:t>Satisfaction</a:t>
              </a:r>
              <a:endParaRPr lang="en-US" sz="2600"/>
            </a:p>
          </p:txBody>
        </p:sp>
        <p:sp>
          <p:nvSpPr>
            <p:cNvPr id="130060" name="Rectangle 14"/>
            <p:cNvSpPr>
              <a:spLocks noChangeArrowheads="1"/>
            </p:cNvSpPr>
            <p:nvPr/>
          </p:nvSpPr>
          <p:spPr bwMode="auto">
            <a:xfrm>
              <a:off x="9872" y="9102"/>
              <a:ext cx="907" cy="720"/>
            </a:xfrm>
            <a:prstGeom prst="rect">
              <a:avLst/>
            </a:prstGeom>
            <a:solidFill>
              <a:srgbClr val="FFFFFF"/>
            </a:solidFill>
            <a:ln w="9525">
              <a:solidFill>
                <a:srgbClr val="000000"/>
              </a:solidFill>
              <a:miter lim="800000"/>
              <a:headEnd/>
              <a:tailEnd/>
            </a:ln>
          </p:spPr>
          <p:txBody>
            <a:bodyPr lIns="18000" rIns="18000"/>
            <a:lstStyle/>
            <a:p>
              <a:pPr algn="ctr"/>
              <a:r>
                <a:rPr lang="fi-FI" altLang="zh-CN" sz="2600">
                  <a:latin typeface="Times New Roman" pitchFamily="18" charset="0"/>
                  <a:ea typeface="宋体"/>
                  <a:cs typeface="宋体"/>
                </a:rPr>
                <a:t>Individual</a:t>
              </a:r>
            </a:p>
            <a:p>
              <a:pPr algn="ctr"/>
              <a:r>
                <a:rPr lang="fi-FI" altLang="zh-CN" sz="2600">
                  <a:latin typeface="Times New Roman" pitchFamily="18" charset="0"/>
                  <a:ea typeface="宋体"/>
                  <a:cs typeface="宋体"/>
                </a:rPr>
                <a:t>Impact</a:t>
              </a:r>
              <a:endParaRPr lang="en-US" sz="2600"/>
            </a:p>
          </p:txBody>
        </p:sp>
        <p:sp>
          <p:nvSpPr>
            <p:cNvPr id="130061" name="Rectangle 15"/>
            <p:cNvSpPr>
              <a:spLocks noChangeArrowheads="1"/>
            </p:cNvSpPr>
            <p:nvPr/>
          </p:nvSpPr>
          <p:spPr bwMode="auto">
            <a:xfrm>
              <a:off x="9525" y="10179"/>
              <a:ext cx="1260" cy="720"/>
            </a:xfrm>
            <a:prstGeom prst="rect">
              <a:avLst/>
            </a:prstGeom>
            <a:solidFill>
              <a:srgbClr val="FFFFFF"/>
            </a:solidFill>
            <a:ln w="9525">
              <a:solidFill>
                <a:srgbClr val="000000"/>
              </a:solidFill>
              <a:miter lim="800000"/>
              <a:headEnd/>
              <a:tailEnd/>
            </a:ln>
          </p:spPr>
          <p:txBody>
            <a:bodyPr lIns="18000" rIns="18000"/>
            <a:lstStyle/>
            <a:p>
              <a:pPr algn="ctr"/>
              <a:r>
                <a:rPr lang="en-US" altLang="zh-CN" sz="2500">
                  <a:latin typeface="Times New Roman" pitchFamily="18" charset="0"/>
                  <a:ea typeface="宋体"/>
                  <a:cs typeface="宋体"/>
                </a:rPr>
                <a:t>Organizational</a:t>
              </a:r>
              <a:endParaRPr lang="fi-FI" altLang="zh-CN" sz="2500">
                <a:latin typeface="Times New Roman" pitchFamily="18" charset="0"/>
                <a:ea typeface="宋体"/>
                <a:cs typeface="宋体"/>
              </a:endParaRPr>
            </a:p>
            <a:p>
              <a:pPr algn="ctr"/>
              <a:r>
                <a:rPr lang="fi-FI" altLang="zh-CN" sz="2500">
                  <a:latin typeface="Times New Roman" pitchFamily="18" charset="0"/>
                  <a:ea typeface="宋体"/>
                  <a:cs typeface="宋体"/>
                </a:rPr>
                <a:t>Impact</a:t>
              </a:r>
              <a:endParaRPr lang="en-US" sz="2500"/>
            </a:p>
          </p:txBody>
        </p:sp>
        <p:sp>
          <p:nvSpPr>
            <p:cNvPr id="130062" name="AutoShape 16"/>
            <p:cNvSpPr>
              <a:spLocks noChangeArrowheads="1"/>
            </p:cNvSpPr>
            <p:nvPr/>
          </p:nvSpPr>
          <p:spPr bwMode="auto">
            <a:xfrm>
              <a:off x="8404" y="9282"/>
              <a:ext cx="180" cy="360"/>
            </a:xfrm>
            <a:prstGeom prst="upArrow">
              <a:avLst>
                <a:gd name="adj1" fmla="val 50000"/>
                <a:gd name="adj2" fmla="val 50000"/>
              </a:avLst>
            </a:prstGeom>
            <a:solidFill>
              <a:srgbClr val="FFFFFF"/>
            </a:solidFill>
            <a:ln w="9525">
              <a:solidFill>
                <a:srgbClr val="000000"/>
              </a:solidFill>
              <a:miter lim="800000"/>
              <a:headEnd/>
              <a:tailEnd/>
            </a:ln>
          </p:spPr>
          <p:txBody>
            <a:bodyPr/>
            <a:lstStyle/>
            <a:p>
              <a:pPr algn="ctr"/>
              <a:endParaRPr lang="en-US"/>
            </a:p>
          </p:txBody>
        </p:sp>
        <p:sp>
          <p:nvSpPr>
            <p:cNvPr id="130063" name="AutoShape 17"/>
            <p:cNvSpPr>
              <a:spLocks noChangeArrowheads="1"/>
            </p:cNvSpPr>
            <p:nvPr/>
          </p:nvSpPr>
          <p:spPr bwMode="auto">
            <a:xfrm>
              <a:off x="8698" y="9282"/>
              <a:ext cx="180" cy="360"/>
            </a:xfrm>
            <a:prstGeom prst="downArrow">
              <a:avLst>
                <a:gd name="adj1" fmla="val 50000"/>
                <a:gd name="adj2" fmla="val 50000"/>
              </a:avLst>
            </a:prstGeom>
            <a:solidFill>
              <a:srgbClr val="FFFFFF"/>
            </a:solidFill>
            <a:ln w="9525">
              <a:solidFill>
                <a:srgbClr val="000000"/>
              </a:solidFill>
              <a:miter lim="800000"/>
              <a:headEnd/>
              <a:tailEnd/>
            </a:ln>
          </p:spPr>
          <p:txBody>
            <a:bodyPr/>
            <a:lstStyle/>
            <a:p>
              <a:pPr algn="ctr"/>
              <a:endParaRPr lang="en-US"/>
            </a:p>
          </p:txBody>
        </p:sp>
        <p:sp>
          <p:nvSpPr>
            <p:cNvPr id="130064" name="Line 18"/>
            <p:cNvSpPr>
              <a:spLocks noChangeShapeType="1"/>
            </p:cNvSpPr>
            <p:nvPr/>
          </p:nvSpPr>
          <p:spPr bwMode="auto">
            <a:xfrm>
              <a:off x="7741" y="8202"/>
              <a:ext cx="1" cy="2700"/>
            </a:xfrm>
            <a:prstGeom prst="line">
              <a:avLst/>
            </a:prstGeom>
            <a:noFill/>
            <a:ln w="15875">
              <a:solidFill>
                <a:srgbClr val="000000"/>
              </a:solidFill>
              <a:prstDash val="sysDot"/>
              <a:round/>
              <a:headEnd/>
              <a:tailEnd/>
            </a:ln>
          </p:spPr>
          <p:txBody>
            <a:bodyPr/>
            <a:lstStyle/>
            <a:p>
              <a:endParaRPr lang="en-US"/>
            </a:p>
          </p:txBody>
        </p:sp>
        <p:sp>
          <p:nvSpPr>
            <p:cNvPr id="130065" name="Line 19"/>
            <p:cNvSpPr>
              <a:spLocks noChangeShapeType="1"/>
            </p:cNvSpPr>
            <p:nvPr/>
          </p:nvSpPr>
          <p:spPr bwMode="auto">
            <a:xfrm>
              <a:off x="9418" y="8202"/>
              <a:ext cx="1" cy="2700"/>
            </a:xfrm>
            <a:prstGeom prst="line">
              <a:avLst/>
            </a:prstGeom>
            <a:noFill/>
            <a:ln w="15875">
              <a:solidFill>
                <a:srgbClr val="000000"/>
              </a:solidFill>
              <a:prstDash val="sysDot"/>
              <a:round/>
              <a:headEnd/>
              <a:tailEnd/>
            </a:ln>
          </p:spPr>
          <p:txBody>
            <a:bodyPr/>
            <a:lstStyle/>
            <a:p>
              <a:endParaRPr lang="en-US"/>
            </a:p>
          </p:txBody>
        </p:sp>
        <p:sp>
          <p:nvSpPr>
            <p:cNvPr id="130066" name="Rectangle 20"/>
            <p:cNvSpPr>
              <a:spLocks noChangeArrowheads="1"/>
            </p:cNvSpPr>
            <p:nvPr/>
          </p:nvSpPr>
          <p:spPr bwMode="auto">
            <a:xfrm>
              <a:off x="6358" y="10182"/>
              <a:ext cx="1134" cy="720"/>
            </a:xfrm>
            <a:prstGeom prst="rect">
              <a:avLst/>
            </a:prstGeom>
            <a:solidFill>
              <a:srgbClr val="FFFFFF"/>
            </a:solidFill>
            <a:ln w="9525">
              <a:solidFill>
                <a:srgbClr val="000000"/>
              </a:solidFill>
              <a:miter lim="800000"/>
              <a:headEnd/>
              <a:tailEnd/>
            </a:ln>
          </p:spPr>
          <p:txBody>
            <a:bodyPr lIns="54000" rIns="54000"/>
            <a:lstStyle/>
            <a:p>
              <a:pPr algn="ctr"/>
              <a:r>
                <a:rPr lang="fi-FI" altLang="zh-CN" sz="2600">
                  <a:latin typeface="Times New Roman" pitchFamily="18" charset="0"/>
                  <a:ea typeface="宋体"/>
                  <a:cs typeface="宋体"/>
                </a:rPr>
                <a:t>Service </a:t>
              </a:r>
            </a:p>
            <a:p>
              <a:pPr algn="ctr"/>
              <a:r>
                <a:rPr lang="fi-FI" altLang="zh-CN" sz="2600">
                  <a:latin typeface="Times New Roman" pitchFamily="18" charset="0"/>
                  <a:ea typeface="宋体"/>
                  <a:cs typeface="宋体"/>
                </a:rPr>
                <a:t>Quality</a:t>
              </a:r>
              <a:endParaRPr lang="en-US" sz="2600"/>
            </a:p>
          </p:txBody>
        </p:sp>
        <p:sp>
          <p:nvSpPr>
            <p:cNvPr id="130067" name="Line 21"/>
            <p:cNvSpPr>
              <a:spLocks noChangeShapeType="1"/>
            </p:cNvSpPr>
            <p:nvPr/>
          </p:nvSpPr>
          <p:spPr bwMode="auto">
            <a:xfrm>
              <a:off x="7610" y="9203"/>
              <a:ext cx="1" cy="540"/>
            </a:xfrm>
            <a:prstGeom prst="line">
              <a:avLst/>
            </a:prstGeom>
            <a:noFill/>
            <a:ln w="19050">
              <a:solidFill>
                <a:srgbClr val="FFFFFF"/>
              </a:solidFill>
              <a:round/>
              <a:headEnd/>
              <a:tailEnd/>
            </a:ln>
          </p:spPr>
          <p:txBody>
            <a:bodyPr/>
            <a:lstStyle/>
            <a:p>
              <a:endParaRPr lang="en-US"/>
            </a:p>
          </p:txBody>
        </p:sp>
      </p:grpSp>
    </p:spTree>
    <p:extLst>
      <p:ext uri="{BB962C8B-B14F-4D97-AF65-F5344CB8AC3E}">
        <p14:creationId xmlns:p14="http://schemas.microsoft.com/office/powerpoint/2010/main" val="2752259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 subjectively classify projects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By contribution?</a:t>
            </a:r>
          </a:p>
          <a:p>
            <a:pPr marL="0" indent="0">
              <a:buNone/>
            </a:pPr>
            <a:r>
              <a:rPr lang="en-US" dirty="0" smtClean="0"/>
              <a:t>New technique, approach, framework, architecture, theory:</a:t>
            </a:r>
          </a:p>
          <a:p>
            <a:r>
              <a:rPr lang="en-US" dirty="0" smtClean="0"/>
              <a:t>Theoretical</a:t>
            </a:r>
          </a:p>
          <a:p>
            <a:pPr lvl="1"/>
            <a:r>
              <a:rPr lang="en-US" dirty="0" smtClean="0"/>
              <a:t>Building theory, analytical, stating theorems and proving them</a:t>
            </a:r>
          </a:p>
          <a:p>
            <a:r>
              <a:rPr lang="en-US" dirty="0" smtClean="0"/>
              <a:t>Design/engineering </a:t>
            </a:r>
            <a:r>
              <a:rPr lang="en-US" dirty="0"/>
              <a:t>project – not to be </a:t>
            </a:r>
            <a:r>
              <a:rPr lang="en-US" dirty="0" smtClean="0"/>
              <a:t>confused/mixed </a:t>
            </a:r>
            <a:r>
              <a:rPr lang="en-US" dirty="0"/>
              <a:t>with </a:t>
            </a:r>
            <a:r>
              <a:rPr lang="en-US" dirty="0" smtClean="0"/>
              <a:t>the practical goals of a (software) </a:t>
            </a:r>
            <a:r>
              <a:rPr lang="en-US" dirty="0"/>
              <a:t>internship</a:t>
            </a:r>
            <a:endParaRPr lang="en-US" dirty="0" smtClean="0"/>
          </a:p>
          <a:p>
            <a:pPr lvl="1"/>
            <a:endParaRPr lang="en-US" dirty="0" smtClean="0"/>
          </a:p>
          <a:p>
            <a:r>
              <a:rPr lang="en-US" dirty="0" smtClean="0"/>
              <a:t>Experimental/Empirical </a:t>
            </a:r>
          </a:p>
          <a:p>
            <a:pPr lvl="1"/>
            <a:r>
              <a:rPr lang="en-US" dirty="0" smtClean="0"/>
              <a:t>Possibly including or mainly focusing on case study, field study</a:t>
            </a:r>
          </a:p>
          <a:p>
            <a:pPr lvl="1"/>
            <a:r>
              <a:rPr lang="en-US" dirty="0" smtClean="0"/>
              <a:t>Efficient/parallel etc. implementations</a:t>
            </a:r>
          </a:p>
          <a:p>
            <a:pPr lvl="1"/>
            <a:r>
              <a:rPr lang="en-US" dirty="0" smtClean="0"/>
              <a:t>Benchmarking state of the art techniques</a:t>
            </a:r>
          </a:p>
          <a:p>
            <a:endParaRPr lang="en-US" dirty="0" smtClean="0"/>
          </a:p>
          <a:p>
            <a:r>
              <a:rPr lang="en-US" dirty="0" smtClean="0"/>
              <a:t>Multi-disciplinary </a:t>
            </a:r>
            <a:endParaRPr lang="en-US" dirty="0"/>
          </a:p>
        </p:txBody>
      </p:sp>
    </p:spTree>
    <p:extLst>
      <p:ext uri="{BB962C8B-B14F-4D97-AF65-F5344CB8AC3E}">
        <p14:creationId xmlns:p14="http://schemas.microsoft.com/office/powerpoint/2010/main" val="735334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 subjectively classify projects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example, in a “theoretical” project</a:t>
            </a:r>
          </a:p>
          <a:p>
            <a:pPr lvl="1"/>
            <a:r>
              <a:rPr lang="en-US" dirty="0" smtClean="0"/>
              <a:t>Identify problem</a:t>
            </a:r>
          </a:p>
          <a:p>
            <a:pPr marL="1371600" lvl="2" indent="-457200">
              <a:buFont typeface="+mj-lt"/>
              <a:buAutoNum type="alphaLcPeriod"/>
            </a:pPr>
            <a:r>
              <a:rPr lang="en-US" dirty="0" smtClean="0"/>
              <a:t>Determine assumptions</a:t>
            </a:r>
          </a:p>
          <a:p>
            <a:pPr marL="1371600" lvl="2" indent="-457200">
              <a:buFont typeface="+mj-lt"/>
              <a:buAutoNum type="alphaLcPeriod"/>
            </a:pPr>
            <a:r>
              <a:rPr lang="en-US" dirty="0" smtClean="0"/>
              <a:t>Define relevant basic concepts</a:t>
            </a:r>
          </a:p>
          <a:p>
            <a:pPr marL="1371600" lvl="2" indent="-457200">
              <a:buFont typeface="+mj-lt"/>
              <a:buAutoNum type="alphaLcPeriod"/>
            </a:pPr>
            <a:r>
              <a:rPr lang="en-US" dirty="0" smtClean="0"/>
              <a:t>Define the problem in terms of (a) and (b)</a:t>
            </a:r>
          </a:p>
          <a:p>
            <a:pPr lvl="1"/>
            <a:r>
              <a:rPr lang="en-US" dirty="0" smtClean="0"/>
              <a:t>Identify what is known about the problem</a:t>
            </a:r>
          </a:p>
          <a:p>
            <a:pPr lvl="1"/>
            <a:r>
              <a:rPr lang="en-US" dirty="0" smtClean="0"/>
              <a:t>Propose solution(s) to the problem</a:t>
            </a:r>
          </a:p>
          <a:p>
            <a:pPr lvl="1"/>
            <a:r>
              <a:rPr lang="en-US" dirty="0" smtClean="0"/>
              <a:t>Give analytic (and also possibly empirical) characterizations of your solution(s)</a:t>
            </a:r>
          </a:p>
          <a:p>
            <a:r>
              <a:rPr lang="en-US" dirty="0" smtClean="0"/>
              <a:t>Note that the process is often very similar for conceptual and experimental projects …</a:t>
            </a:r>
          </a:p>
          <a:p>
            <a:endParaRPr lang="en-US" dirty="0"/>
          </a:p>
        </p:txBody>
      </p:sp>
    </p:spTree>
    <p:extLst>
      <p:ext uri="{BB962C8B-B14F-4D97-AF65-F5344CB8AC3E}">
        <p14:creationId xmlns:p14="http://schemas.microsoft.com/office/powerpoint/2010/main" val="39033868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 subjectively classify projects</a:t>
            </a:r>
            <a:endParaRPr lang="en-US" dirty="0"/>
          </a:p>
        </p:txBody>
      </p:sp>
      <p:sp>
        <p:nvSpPr>
          <p:cNvPr id="3" name="Content Placeholder 2"/>
          <p:cNvSpPr>
            <a:spLocks noGrp="1"/>
          </p:cNvSpPr>
          <p:nvPr>
            <p:ph idx="1"/>
          </p:nvPr>
        </p:nvSpPr>
        <p:spPr/>
        <p:txBody>
          <a:bodyPr>
            <a:normAutofit lnSpcReduction="10000"/>
          </a:bodyPr>
          <a:lstStyle/>
          <a:p>
            <a:r>
              <a:rPr lang="en-US" dirty="0" smtClean="0"/>
              <a:t>For example, in an “experimental” project</a:t>
            </a:r>
          </a:p>
          <a:p>
            <a:pPr lvl="1"/>
            <a:r>
              <a:rPr lang="en-US" dirty="0" smtClean="0"/>
              <a:t>Benchmarking approach</a:t>
            </a:r>
          </a:p>
          <a:p>
            <a:pPr lvl="2"/>
            <a:r>
              <a:rPr lang="en-US" dirty="0" smtClean="0"/>
              <a:t>Empirically verify solution(s) on a set of recognized (or a proposed) benchmark, with clear criteria of success (e.g., efficiency, effectiveness, cost)</a:t>
            </a:r>
          </a:p>
          <a:p>
            <a:pPr lvl="1"/>
            <a:r>
              <a:rPr lang="en-US" dirty="0" smtClean="0"/>
              <a:t>Case-study approach</a:t>
            </a:r>
          </a:p>
          <a:p>
            <a:pPr lvl="2"/>
            <a:r>
              <a:rPr lang="en-US" dirty="0" smtClean="0"/>
              <a:t>Collect what is known in a problem domain, in a systematic, unbiased and objective manner</a:t>
            </a:r>
          </a:p>
          <a:p>
            <a:pPr lvl="2"/>
            <a:r>
              <a:rPr lang="en-US" dirty="0" smtClean="0"/>
              <a:t>Can serve as a validation of solutions or as a systematic exploration of a problem space</a:t>
            </a:r>
          </a:p>
          <a:p>
            <a:pPr lvl="3"/>
            <a:r>
              <a:rPr lang="en-US" dirty="0"/>
              <a:t>Think of the job of an </a:t>
            </a:r>
            <a:r>
              <a:rPr lang="en-US" dirty="0" smtClean="0"/>
              <a:t>anthropologist</a:t>
            </a:r>
          </a:p>
          <a:p>
            <a:pPr lvl="1"/>
            <a:r>
              <a:rPr lang="en-US" dirty="0" smtClean="0"/>
              <a:t>Hybrid of both …</a:t>
            </a:r>
            <a:endParaRPr lang="en-US" dirty="0"/>
          </a:p>
        </p:txBody>
      </p:sp>
    </p:spTree>
    <p:extLst>
      <p:ext uri="{BB962C8B-B14F-4D97-AF65-F5344CB8AC3E}">
        <p14:creationId xmlns:p14="http://schemas.microsoft.com/office/powerpoint/2010/main" val="10823599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Questions to think about any project</a:t>
            </a:r>
            <a:endParaRPr lang="en-US" sz="4200" dirty="0"/>
          </a:p>
        </p:txBody>
      </p:sp>
      <p:sp>
        <p:nvSpPr>
          <p:cNvPr id="3" name="Content Placeholder 2"/>
          <p:cNvSpPr>
            <a:spLocks noGrp="1"/>
          </p:cNvSpPr>
          <p:nvPr>
            <p:ph idx="1"/>
          </p:nvPr>
        </p:nvSpPr>
        <p:spPr>
          <a:xfrm>
            <a:off x="467544" y="980728"/>
            <a:ext cx="8064896" cy="5328592"/>
          </a:xfrm>
        </p:spPr>
        <p:txBody>
          <a:bodyPr/>
          <a:lstStyle/>
          <a:p>
            <a:r>
              <a:rPr lang="en-US" sz="2600" dirty="0" smtClean="0"/>
              <a:t>What are you trying to do? Articulate your objectives using absolutely no jargon. Can you say it in 1-2 sentences?</a:t>
            </a:r>
          </a:p>
          <a:p>
            <a:r>
              <a:rPr lang="en-US" sz="2600" dirty="0" smtClean="0"/>
              <a:t>How is it done today, and what are the limits of current practice?</a:t>
            </a:r>
          </a:p>
          <a:p>
            <a:r>
              <a:rPr lang="en-US" sz="2600" dirty="0" smtClean="0"/>
              <a:t>Who cares? If successful, what difference will it make?</a:t>
            </a:r>
          </a:p>
          <a:p>
            <a:r>
              <a:rPr lang="en-US" sz="2600" dirty="0"/>
              <a:t>What’s new in your approach and why do you think it will be successful?</a:t>
            </a:r>
          </a:p>
          <a:p>
            <a:r>
              <a:rPr lang="en-US" sz="2600" dirty="0" smtClean="0"/>
              <a:t>What are the risks and the payoffs?</a:t>
            </a:r>
          </a:p>
          <a:p>
            <a:r>
              <a:rPr lang="en-US" sz="2600" dirty="0" smtClean="0"/>
              <a:t>How much will it cost? How long will it take? </a:t>
            </a:r>
          </a:p>
          <a:p>
            <a:r>
              <a:rPr lang="en-US" sz="2600" dirty="0" smtClean="0"/>
              <a:t>What are the midterm and final “exams” to check for success?</a:t>
            </a:r>
          </a:p>
        </p:txBody>
      </p:sp>
      <p:sp>
        <p:nvSpPr>
          <p:cNvPr id="6" name="Slide Number Placeholder 5"/>
          <p:cNvSpPr>
            <a:spLocks noGrp="1"/>
          </p:cNvSpPr>
          <p:nvPr>
            <p:ph type="sldNum" sz="quarter" idx="12"/>
          </p:nvPr>
        </p:nvSpPr>
        <p:spPr/>
        <p:txBody>
          <a:bodyPr/>
          <a:lstStyle/>
          <a:p>
            <a:pPr>
              <a:defRPr/>
            </a:pPr>
            <a:fld id="{5B58E800-2275-4390-84D6-854A22833F3E}" type="slidenum">
              <a:rPr lang="en-US" smtClean="0"/>
              <a:pPr>
                <a:defRPr/>
              </a:pPr>
              <a:t>13</a:t>
            </a:fld>
            <a:endParaRPr lang="en-US"/>
          </a:p>
        </p:txBody>
      </p:sp>
    </p:spTree>
    <p:extLst>
      <p:ext uri="{BB962C8B-B14F-4D97-AF65-F5344CB8AC3E}">
        <p14:creationId xmlns:p14="http://schemas.microsoft.com/office/powerpoint/2010/main" val="5833956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 yourself)</a:t>
            </a:r>
            <a:endParaRPr lang="en-US" dirty="0"/>
          </a:p>
        </p:txBody>
      </p:sp>
      <p:sp>
        <p:nvSpPr>
          <p:cNvPr id="3" name="Content Placeholder 2"/>
          <p:cNvSpPr>
            <a:spLocks noGrp="1"/>
          </p:cNvSpPr>
          <p:nvPr>
            <p:ph idx="1"/>
          </p:nvPr>
        </p:nvSpPr>
        <p:spPr/>
        <p:txBody>
          <a:bodyPr>
            <a:normAutofit/>
          </a:bodyPr>
          <a:lstStyle/>
          <a:p>
            <a:r>
              <a:rPr lang="en-US" dirty="0" smtClean="0"/>
              <a:t>What are you most concerned/uncertain about with respect to your proposed project?</a:t>
            </a:r>
            <a:endParaRPr lang="en-US" b="1" dirty="0"/>
          </a:p>
          <a:p>
            <a:r>
              <a:rPr lang="en-US" dirty="0" smtClean="0"/>
              <a:t>How do you see your project fitting into the paradigms we’ve discussed above?</a:t>
            </a:r>
          </a:p>
          <a:p>
            <a:r>
              <a:rPr lang="en-US" dirty="0" smtClean="0"/>
              <a:t>Do you have clear metrics of success for your project?</a:t>
            </a:r>
          </a:p>
          <a:p>
            <a:pPr lvl="1"/>
            <a:r>
              <a:rPr lang="en-US" dirty="0" smtClean="0"/>
              <a:t>Or </a:t>
            </a:r>
            <a:r>
              <a:rPr lang="en-US" dirty="0"/>
              <a:t>is this part of the process itself</a:t>
            </a:r>
            <a:r>
              <a:rPr lang="en-US" dirty="0" smtClean="0"/>
              <a:t>?</a:t>
            </a:r>
          </a:p>
          <a:p>
            <a:r>
              <a:rPr lang="en-US" dirty="0" smtClean="0"/>
              <a:t>Does your project have a well defined scope?</a:t>
            </a:r>
          </a:p>
          <a:p>
            <a:pPr lvl="1"/>
            <a:r>
              <a:rPr lang="en-US" dirty="0" smtClean="0"/>
              <a:t>Or is this part of the process itself?</a:t>
            </a:r>
            <a:endParaRPr lang="en-US" dirty="0"/>
          </a:p>
        </p:txBody>
      </p:sp>
    </p:spTree>
    <p:extLst>
      <p:ext uri="{BB962C8B-B14F-4D97-AF65-F5344CB8AC3E}">
        <p14:creationId xmlns:p14="http://schemas.microsoft.com/office/powerpoint/2010/main" val="31150573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from previous 2ID95</a:t>
            </a:r>
            <a:endParaRPr lang="en-US" dirty="0"/>
          </a:p>
        </p:txBody>
      </p:sp>
      <p:sp>
        <p:nvSpPr>
          <p:cNvPr id="3" name="Content Placeholder 2"/>
          <p:cNvSpPr>
            <a:spLocks noGrp="1"/>
          </p:cNvSpPr>
          <p:nvPr>
            <p:ph idx="1"/>
          </p:nvPr>
        </p:nvSpPr>
        <p:spPr>
          <a:xfrm>
            <a:off x="467544" y="1052736"/>
            <a:ext cx="8219256" cy="5256584"/>
          </a:xfrm>
        </p:spPr>
        <p:txBody>
          <a:bodyPr>
            <a:normAutofit fontScale="85000" lnSpcReduction="20000"/>
          </a:bodyPr>
          <a:lstStyle/>
          <a:p>
            <a:pPr marL="0" indent="0">
              <a:buNone/>
            </a:pPr>
            <a:r>
              <a:rPr lang="en-US" dirty="0" smtClean="0"/>
              <a:t>Project of Erik Tromp, graduated Cum Laude</a:t>
            </a:r>
          </a:p>
          <a:p>
            <a:r>
              <a:rPr lang="en-US" sz="2800" dirty="0" smtClean="0"/>
              <a:t>Had in mind “</a:t>
            </a:r>
            <a:r>
              <a:rPr lang="en-US" sz="2800" b="1" i="1" u="sng" dirty="0">
                <a:hlinkClick r:id="rId3"/>
              </a:rPr>
              <a:t>Multilingual Sentiment Analysis on Social Media</a:t>
            </a:r>
            <a:r>
              <a:rPr lang="en-US" sz="2800" dirty="0" smtClean="0"/>
              <a:t>” as a topic for master project</a:t>
            </a:r>
          </a:p>
          <a:p>
            <a:r>
              <a:rPr lang="en-US" sz="2800" dirty="0" smtClean="0"/>
              <a:t>Decided to work on “</a:t>
            </a:r>
            <a:r>
              <a:rPr lang="en-US" sz="2800" u="sng" dirty="0">
                <a:hlinkClick r:id="rId4"/>
              </a:rPr>
              <a:t>Language Identification on Short Texts</a:t>
            </a:r>
            <a:r>
              <a:rPr lang="en-US" sz="2800" dirty="0" smtClean="0"/>
              <a:t>” as an assignment for the seminar. Came up with “</a:t>
            </a:r>
            <a:r>
              <a:rPr lang="en-US" sz="2800" u="sng" dirty="0">
                <a:hlinkClick r:id="rId4"/>
              </a:rPr>
              <a:t>Graph-Based N-gram Language Identification</a:t>
            </a:r>
            <a:r>
              <a:rPr lang="en-US" sz="2800" dirty="0" smtClean="0"/>
              <a:t>” approach and showed that it outperforms state-of-the-art approach for short texts. </a:t>
            </a:r>
          </a:p>
          <a:p>
            <a:r>
              <a:rPr lang="en-US" sz="2800" dirty="0" smtClean="0"/>
              <a:t>As an outcome: </a:t>
            </a:r>
          </a:p>
          <a:p>
            <a:pPr lvl="1"/>
            <a:r>
              <a:rPr lang="en-US" sz="2400" dirty="0" smtClean="0"/>
              <a:t>input for a scientific paper – worked out for Benelearn submission, appeared among top 3 papers among accepted works; </a:t>
            </a:r>
          </a:p>
          <a:p>
            <a:pPr lvl="1"/>
            <a:r>
              <a:rPr lang="en-US" sz="2400" dirty="0" smtClean="0"/>
              <a:t>much of preparatory work done for the master project and a much better estimation of what can be done in the 6 months project work; </a:t>
            </a:r>
          </a:p>
          <a:p>
            <a:pPr lvl="1"/>
            <a:r>
              <a:rPr lang="en-US" sz="2400" dirty="0" smtClean="0"/>
              <a:t>a better understanding how to improve reporting skills and how much effort writing a good thesis may take</a:t>
            </a:r>
            <a:endParaRPr lang="en-US" sz="2400" dirty="0"/>
          </a:p>
        </p:txBody>
      </p:sp>
      <p:sp>
        <p:nvSpPr>
          <p:cNvPr id="6" name="Slide Number Placeholder 5"/>
          <p:cNvSpPr>
            <a:spLocks noGrp="1"/>
          </p:cNvSpPr>
          <p:nvPr>
            <p:ph type="sldNum" sz="quarter" idx="12"/>
          </p:nvPr>
        </p:nvSpPr>
        <p:spPr/>
        <p:txBody>
          <a:bodyPr/>
          <a:lstStyle/>
          <a:p>
            <a:pPr>
              <a:defRPr/>
            </a:pPr>
            <a:fld id="{5B58E800-2275-4390-84D6-854A22833F3E}" type="slidenum">
              <a:rPr lang="en-US" smtClean="0"/>
              <a:pPr>
                <a:defRPr/>
              </a:pPr>
              <a:t>15</a:t>
            </a:fld>
            <a:endParaRPr lang="en-US"/>
          </a:p>
        </p:txBody>
      </p:sp>
    </p:spTree>
    <p:extLst>
      <p:ext uri="{BB962C8B-B14F-4D97-AF65-F5344CB8AC3E}">
        <p14:creationId xmlns:p14="http://schemas.microsoft.com/office/powerpoint/2010/main" val="28461945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a:t>
            </a:r>
            <a:r>
              <a:rPr lang="en-US" dirty="0"/>
              <a:t>example from </a:t>
            </a:r>
            <a:r>
              <a:rPr lang="en-US" dirty="0" smtClean="0"/>
              <a:t>previous 2ID95</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Project of </a:t>
            </a:r>
            <a:r>
              <a:rPr lang="en-US" dirty="0" err="1" smtClean="0"/>
              <a:t>Jelle</a:t>
            </a:r>
            <a:r>
              <a:rPr lang="en-US" dirty="0" smtClean="0"/>
              <a:t> Hellings, graduated Cum Laude, nominated for TU/e Final project award</a:t>
            </a:r>
          </a:p>
          <a:p>
            <a:r>
              <a:rPr lang="en-US" dirty="0" smtClean="0"/>
              <a:t>Focus on algorithms and formal/empirical analysis:</a:t>
            </a:r>
          </a:p>
          <a:p>
            <a:pPr lvl="1"/>
            <a:r>
              <a:rPr lang="en-US" dirty="0" err="1" smtClean="0"/>
              <a:t>Bisimulation</a:t>
            </a:r>
            <a:r>
              <a:rPr lang="en-US" dirty="0" smtClean="0"/>
              <a:t> partitioning of massive (i.e., disk-resident) graphs</a:t>
            </a:r>
          </a:p>
          <a:p>
            <a:pPr lvl="1"/>
            <a:r>
              <a:rPr lang="en-US" dirty="0" smtClean="0"/>
              <a:t>Motivated by social network analysis, model checking, query processing, etc.</a:t>
            </a:r>
          </a:p>
          <a:p>
            <a:r>
              <a:rPr lang="en-US" dirty="0" smtClean="0"/>
              <a:t>Outcomes</a:t>
            </a:r>
          </a:p>
          <a:p>
            <a:pPr lvl="1"/>
            <a:r>
              <a:rPr lang="en-US" dirty="0" smtClean="0"/>
              <a:t>First known I/O efficient solution</a:t>
            </a:r>
          </a:p>
          <a:p>
            <a:pPr lvl="1"/>
            <a:r>
              <a:rPr lang="en-US" dirty="0" smtClean="0"/>
              <a:t>Presentation of full paper at SIGMOD 2012</a:t>
            </a:r>
          </a:p>
          <a:p>
            <a:pPr lvl="1"/>
            <a:r>
              <a:rPr lang="en-US" dirty="0" smtClean="0"/>
              <a:t>PhD research position in the Database research group at University of Hasselt (BE)</a:t>
            </a:r>
            <a:endParaRPr lang="en-US" dirty="0"/>
          </a:p>
        </p:txBody>
      </p:sp>
    </p:spTree>
    <p:extLst>
      <p:ext uri="{BB962C8B-B14F-4D97-AF65-F5344CB8AC3E}">
        <p14:creationId xmlns:p14="http://schemas.microsoft.com/office/powerpoint/2010/main" val="39626549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6000" dirty="0" smtClean="0"/>
              <a:t>Thesis writing</a:t>
            </a:r>
            <a:endParaRPr lang="en-US" sz="6000" dirty="0"/>
          </a:p>
        </p:txBody>
      </p:sp>
    </p:spTree>
    <p:extLst>
      <p:ext uri="{BB962C8B-B14F-4D97-AF65-F5344CB8AC3E}">
        <p14:creationId xmlns:p14="http://schemas.microsoft.com/office/powerpoint/2010/main" val="3332999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the thesis important at all?</a:t>
            </a:r>
            <a:endParaRPr lang="en-US" dirty="0"/>
          </a:p>
        </p:txBody>
      </p:sp>
      <p:sp>
        <p:nvSpPr>
          <p:cNvPr id="3" name="Content Placeholder 2"/>
          <p:cNvSpPr>
            <a:spLocks noGrp="1"/>
          </p:cNvSpPr>
          <p:nvPr>
            <p:ph idx="1"/>
          </p:nvPr>
        </p:nvSpPr>
        <p:spPr>
          <a:xfrm>
            <a:off x="457200" y="1268760"/>
            <a:ext cx="8363272" cy="4857403"/>
          </a:xfrm>
        </p:spPr>
        <p:txBody>
          <a:bodyPr>
            <a:normAutofit lnSpcReduction="10000"/>
          </a:bodyPr>
          <a:lstStyle/>
          <a:p>
            <a:r>
              <a:rPr lang="en-US" dirty="0" smtClean="0"/>
              <a:t>Seriously affects your graduation project grade</a:t>
            </a:r>
          </a:p>
          <a:p>
            <a:pPr lvl="1"/>
            <a:r>
              <a:rPr lang="en-US" dirty="0" smtClean="0"/>
              <a:t>One of the 4 scores, but the main source to judge your work for the committee members</a:t>
            </a:r>
          </a:p>
          <a:p>
            <a:r>
              <a:rPr lang="en-US" dirty="0" smtClean="0"/>
              <a:t>This is the main output of your life at TU/e – accessible to the rest of the world</a:t>
            </a:r>
          </a:p>
          <a:p>
            <a:pPr lvl="1"/>
            <a:r>
              <a:rPr lang="en-US" dirty="0" smtClean="0"/>
              <a:t>Unless you continue into academic research =&gt; this is the only academic report/thesis that will represent you for the rest of your life</a:t>
            </a:r>
          </a:p>
          <a:p>
            <a:r>
              <a:rPr lang="en-US" dirty="0" smtClean="0"/>
              <a:t>It’s more fun if you can take pride in your work!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52736"/>
            <a:ext cx="8363272" cy="5184576"/>
          </a:xfrm>
        </p:spPr>
        <p:txBody>
          <a:bodyPr>
            <a:normAutofit fontScale="92500" lnSpcReduction="10000"/>
          </a:bodyPr>
          <a:lstStyle/>
          <a:p>
            <a:r>
              <a:rPr lang="en-US" dirty="0"/>
              <a:t>Examples of different kinds of projects/thesis</a:t>
            </a:r>
          </a:p>
          <a:p>
            <a:r>
              <a:rPr lang="en-US" dirty="0"/>
              <a:t>A summary on different research methods</a:t>
            </a:r>
          </a:p>
          <a:p>
            <a:r>
              <a:rPr lang="en-US" dirty="0" smtClean="0"/>
              <a:t>Why should someone write a good </a:t>
            </a:r>
            <a:r>
              <a:rPr lang="en-US" u="sng" dirty="0" smtClean="0"/>
              <a:t>thesis</a:t>
            </a:r>
            <a:r>
              <a:rPr lang="en-US" dirty="0" smtClean="0"/>
              <a:t>?</a:t>
            </a:r>
          </a:p>
          <a:p>
            <a:r>
              <a:rPr lang="en-US" dirty="0" smtClean="0"/>
              <a:t>What is typically expected?</a:t>
            </a:r>
          </a:p>
          <a:p>
            <a:r>
              <a:rPr lang="en-US" dirty="0" smtClean="0"/>
              <a:t>A typical timeline of master projects</a:t>
            </a:r>
          </a:p>
          <a:p>
            <a:r>
              <a:rPr lang="en-US" dirty="0" smtClean="0"/>
              <a:t>Possible thesis structure</a:t>
            </a:r>
          </a:p>
          <a:p>
            <a:r>
              <a:rPr lang="en-US" dirty="0" smtClean="0"/>
              <a:t>Good/bad practices</a:t>
            </a:r>
          </a:p>
          <a:p>
            <a:endParaRPr lang="en-US" dirty="0"/>
          </a:p>
          <a:p>
            <a:pPr marL="0" indent="0">
              <a:buNone/>
            </a:pPr>
            <a:r>
              <a:rPr lang="en-US" sz="2800" dirty="0" smtClean="0"/>
              <a:t>Ideally your seminar project is a small-scale master project and your report is a small-scale master thesis (but depends on the starting point and kind of the project)</a:t>
            </a:r>
          </a:p>
          <a:p>
            <a:pPr lvl="1"/>
            <a:endParaRPr lang="en-US" dirty="0"/>
          </a:p>
        </p:txBody>
      </p:sp>
      <p:sp>
        <p:nvSpPr>
          <p:cNvPr id="9" name="Slide Number Placeholder 4"/>
          <p:cNvSpPr>
            <a:spLocks noGrp="1"/>
          </p:cNvSpPr>
          <p:nvPr>
            <p:ph type="sldNum" sz="quarter" idx="12"/>
          </p:nvPr>
        </p:nvSpPr>
        <p:spPr>
          <a:xfrm>
            <a:off x="8367588" y="6356350"/>
            <a:ext cx="596900" cy="365125"/>
          </a:xfrm>
        </p:spPr>
        <p:txBody>
          <a:bodyPr/>
          <a:lstStyle/>
          <a:p>
            <a:pPr algn="r"/>
            <a:fld id="{6614ECFC-E50C-43D3-B8F0-45E8546E5638}" type="slidenum">
              <a:rPr lang="en-US" smtClean="0"/>
              <a:pPr algn="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expected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a:t>What Makes a Good Research Problem? </a:t>
            </a:r>
            <a:endParaRPr lang="en-US" dirty="0" smtClean="0"/>
          </a:p>
          <a:p>
            <a:r>
              <a:rPr lang="en-US" b="1" dirty="0"/>
              <a:t>It is </a:t>
            </a:r>
            <a:r>
              <a:rPr lang="en-US" b="1" dirty="0" smtClean="0"/>
              <a:t>important: </a:t>
            </a:r>
            <a:r>
              <a:rPr lang="en-US" dirty="0" smtClean="0"/>
              <a:t>If </a:t>
            </a:r>
            <a:r>
              <a:rPr lang="en-US" dirty="0"/>
              <a:t>you can solve it, you can make </a:t>
            </a:r>
            <a:r>
              <a:rPr lang="en-US" dirty="0" smtClean="0"/>
              <a:t>money, or </a:t>
            </a:r>
            <a:r>
              <a:rPr lang="en-US" dirty="0"/>
              <a:t>save lives, or help children learn a new language, or...</a:t>
            </a:r>
          </a:p>
          <a:p>
            <a:r>
              <a:rPr lang="en-US" b="1" dirty="0" smtClean="0"/>
              <a:t>You </a:t>
            </a:r>
            <a:r>
              <a:rPr lang="en-US" b="1" dirty="0"/>
              <a:t>can get real </a:t>
            </a:r>
            <a:r>
              <a:rPr lang="en-US" b="1" dirty="0" smtClean="0"/>
              <a:t>data: </a:t>
            </a:r>
            <a:r>
              <a:rPr lang="en-US" dirty="0" smtClean="0"/>
              <a:t>at least for data mining/information retrieval projects</a:t>
            </a:r>
            <a:endParaRPr lang="en-US" dirty="0"/>
          </a:p>
          <a:p>
            <a:r>
              <a:rPr lang="en-US" b="1" dirty="0" smtClean="0"/>
              <a:t>You </a:t>
            </a:r>
            <a:r>
              <a:rPr lang="en-US" b="1" dirty="0"/>
              <a:t>can make incremental </a:t>
            </a:r>
            <a:r>
              <a:rPr lang="en-US" b="1" dirty="0" smtClean="0"/>
              <a:t>progress</a:t>
            </a:r>
            <a:r>
              <a:rPr lang="en-US" dirty="0" smtClean="0"/>
              <a:t>: </a:t>
            </a:r>
            <a:r>
              <a:rPr lang="en-US" dirty="0"/>
              <a:t>Some problems </a:t>
            </a:r>
            <a:r>
              <a:rPr lang="en-US" dirty="0" smtClean="0"/>
              <a:t>are all </a:t>
            </a:r>
            <a:r>
              <a:rPr lang="en-US" dirty="0"/>
              <a:t>all-or or-nothing. Such problems may be too risky for </a:t>
            </a:r>
            <a:r>
              <a:rPr lang="en-US" dirty="0" smtClean="0"/>
              <a:t>young professionals.</a:t>
            </a:r>
            <a:endParaRPr lang="en-US" dirty="0"/>
          </a:p>
          <a:p>
            <a:r>
              <a:rPr lang="en-US" b="1" dirty="0" smtClean="0"/>
              <a:t>There </a:t>
            </a:r>
            <a:r>
              <a:rPr lang="en-US" b="1" dirty="0"/>
              <a:t>is a clear metric for </a:t>
            </a:r>
            <a:r>
              <a:rPr lang="en-US" b="1" dirty="0" smtClean="0"/>
              <a:t>success</a:t>
            </a:r>
            <a:r>
              <a:rPr lang="en-US" dirty="0" smtClean="0"/>
              <a:t>: how do you know that you’ve done a great job?</a:t>
            </a:r>
            <a:endParaRPr lang="en-US" dirty="0"/>
          </a:p>
        </p:txBody>
      </p:sp>
    </p:spTree>
    <p:extLst>
      <p:ext uri="{BB962C8B-B14F-4D97-AF65-F5344CB8AC3E}">
        <p14:creationId xmlns:p14="http://schemas.microsoft.com/office/powerpoint/2010/main" val="20905998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rules of the games</a:t>
            </a:r>
            <a:endParaRPr lang="en-US" dirty="0"/>
          </a:p>
        </p:txBody>
      </p:sp>
      <p:sp>
        <p:nvSpPr>
          <p:cNvPr id="3" name="Content Placeholder 2"/>
          <p:cNvSpPr>
            <a:spLocks noGrp="1"/>
          </p:cNvSpPr>
          <p:nvPr>
            <p:ph idx="1"/>
          </p:nvPr>
        </p:nvSpPr>
        <p:spPr>
          <a:xfrm>
            <a:off x="457200" y="980728"/>
            <a:ext cx="8507288" cy="5256584"/>
          </a:xfrm>
        </p:spPr>
        <p:txBody>
          <a:bodyPr>
            <a:noAutofit/>
          </a:bodyPr>
          <a:lstStyle/>
          <a:p>
            <a:pPr>
              <a:spcBef>
                <a:spcPts val="0"/>
              </a:spcBef>
            </a:pPr>
            <a:r>
              <a:rPr lang="en-US" sz="2400" dirty="0" smtClean="0"/>
              <a:t>Master Thesis – is </a:t>
            </a:r>
            <a:r>
              <a:rPr lang="en-US" sz="2400" u="sng" dirty="0" smtClean="0"/>
              <a:t>your</a:t>
            </a:r>
            <a:r>
              <a:rPr lang="en-US" sz="2400" dirty="0" smtClean="0"/>
              <a:t> project, you are expected to take the lead and responsibility</a:t>
            </a:r>
          </a:p>
          <a:p>
            <a:pPr>
              <a:spcBef>
                <a:spcPts val="0"/>
              </a:spcBef>
            </a:pPr>
            <a:r>
              <a:rPr lang="en-US" sz="2400" dirty="0" smtClean="0"/>
              <a:t>Appreciate </a:t>
            </a:r>
            <a:r>
              <a:rPr lang="en-US" sz="2400" dirty="0"/>
              <a:t>your supervisor’s time as a very limited </a:t>
            </a:r>
            <a:r>
              <a:rPr lang="en-US" sz="2400" dirty="0" smtClean="0"/>
              <a:t>resource</a:t>
            </a:r>
          </a:p>
          <a:p>
            <a:pPr lvl="1">
              <a:spcBef>
                <a:spcPts val="0"/>
              </a:spcBef>
            </a:pPr>
            <a:r>
              <a:rPr lang="en-US" sz="2400" dirty="0" smtClean="0"/>
              <a:t>Avoid a </a:t>
            </a:r>
            <a:r>
              <a:rPr lang="en-US" sz="2400" dirty="0"/>
              <a:t>lame excuse </a:t>
            </a:r>
            <a:r>
              <a:rPr lang="en-US" sz="2400" dirty="0" smtClean="0"/>
              <a:t>“</a:t>
            </a:r>
            <a:r>
              <a:rPr lang="en-US" sz="2400" dirty="0"/>
              <a:t>oh, I haven’t checked it for typos yet</a:t>
            </a:r>
            <a:r>
              <a:rPr lang="en-US" sz="2400" dirty="0" smtClean="0"/>
              <a:t>” and alike </a:t>
            </a:r>
          </a:p>
          <a:p>
            <a:pPr lvl="1">
              <a:spcBef>
                <a:spcPts val="0"/>
              </a:spcBef>
            </a:pPr>
            <a:r>
              <a:rPr lang="en-US" sz="2400" dirty="0" smtClean="0"/>
              <a:t>Do not distract </a:t>
            </a:r>
            <a:r>
              <a:rPr lang="en-US" sz="2400" dirty="0"/>
              <a:t>your supervisor’s attention from </a:t>
            </a:r>
            <a:r>
              <a:rPr lang="en-US" sz="2400" dirty="0" smtClean="0"/>
              <a:t>the contents </a:t>
            </a:r>
            <a:r>
              <a:rPr lang="en-US" sz="2400" dirty="0"/>
              <a:t>to trivial formal </a:t>
            </a:r>
            <a:r>
              <a:rPr lang="en-US" sz="2400" dirty="0" smtClean="0"/>
              <a:t>aspects (make the text, figures etc look good)</a:t>
            </a:r>
          </a:p>
          <a:p>
            <a:pPr lvl="1">
              <a:spcBef>
                <a:spcPts val="0"/>
              </a:spcBef>
            </a:pPr>
            <a:r>
              <a:rPr lang="en-US" sz="2400" dirty="0" smtClean="0"/>
              <a:t>No plagiarism</a:t>
            </a:r>
          </a:p>
          <a:p>
            <a:pPr lvl="1">
              <a:spcBef>
                <a:spcPts val="0"/>
              </a:spcBef>
            </a:pPr>
            <a:r>
              <a:rPr lang="en-US" sz="2400" dirty="0" smtClean="0"/>
              <a:t>Avoid blank statements – support with reasoning or references</a:t>
            </a:r>
          </a:p>
          <a:p>
            <a:pPr lvl="1">
              <a:spcBef>
                <a:spcPts val="0"/>
              </a:spcBef>
            </a:pPr>
            <a:r>
              <a:rPr lang="en-US" sz="2400" dirty="0" smtClean="0"/>
              <a:t>Show that you understand how the work is positions</a:t>
            </a:r>
            <a:endParaRPr lang="en-US" sz="2400" dirty="0"/>
          </a:p>
          <a:p>
            <a:pPr>
              <a:spcBef>
                <a:spcPts val="0"/>
              </a:spcBef>
            </a:pPr>
            <a:r>
              <a:rPr lang="en-US" sz="2400" dirty="0" smtClean="0"/>
              <a:t>It is not easy to make </a:t>
            </a:r>
            <a:r>
              <a:rPr lang="en-US" sz="2400" dirty="0"/>
              <a:t>a </a:t>
            </a:r>
            <a:r>
              <a:rPr lang="en-US" sz="2400" dirty="0" smtClean="0"/>
              <a:t>good ﬁrst </a:t>
            </a:r>
            <a:r>
              <a:rPr lang="en-US" sz="2400" dirty="0"/>
              <a:t>impression, </a:t>
            </a:r>
            <a:r>
              <a:rPr lang="en-US" sz="2400" dirty="0" smtClean="0"/>
              <a:t>and keep it until the very end of the project, but it is even more difficult to do so after making a bad first impression</a:t>
            </a:r>
            <a:endParaRPr lang="en-US" sz="2400" dirty="0"/>
          </a:p>
        </p:txBody>
      </p:sp>
    </p:spTree>
    <p:extLst>
      <p:ext uri="{BB962C8B-B14F-4D97-AF65-F5344CB8AC3E}">
        <p14:creationId xmlns:p14="http://schemas.microsoft.com/office/powerpoint/2010/main" val="26761885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writing</a:t>
            </a:r>
            <a:endParaRPr lang="en-US" dirty="0"/>
          </a:p>
        </p:txBody>
      </p:sp>
      <p:sp>
        <p:nvSpPr>
          <p:cNvPr id="3" name="Content Placeholder 2"/>
          <p:cNvSpPr>
            <a:spLocks noGrp="1"/>
          </p:cNvSpPr>
          <p:nvPr>
            <p:ph idx="1"/>
          </p:nvPr>
        </p:nvSpPr>
        <p:spPr/>
        <p:txBody>
          <a:bodyPr/>
          <a:lstStyle/>
          <a:p>
            <a:r>
              <a:rPr lang="en-US" i="1" dirty="0" smtClean="0"/>
              <a:t>There are three rules for writing a good thesis:</a:t>
            </a:r>
            <a:endParaRPr lang="en-US" dirty="0" smtClean="0"/>
          </a:p>
          <a:p>
            <a:endParaRPr lang="en-US" dirty="0" smtClean="0"/>
          </a:p>
          <a:p>
            <a:pPr>
              <a:buNone/>
            </a:pPr>
            <a:r>
              <a:rPr lang="en-US" i="1" dirty="0" smtClean="0"/>
              <a:t>… Unfortunately, no one knows what they are.</a:t>
            </a:r>
            <a:endParaRPr lang="en-US" dirty="0" smtClean="0"/>
          </a:p>
          <a:p>
            <a:endParaRPr lang="en-US" dirty="0" smtClean="0"/>
          </a:p>
          <a:p>
            <a:pPr lvl="2">
              <a:buNone/>
            </a:pPr>
            <a:r>
              <a:rPr lang="en-US" dirty="0" smtClean="0"/>
              <a:t>						Paraphrasing W. Somerset Maugham</a:t>
            </a:r>
          </a:p>
          <a:p>
            <a:pPr lvl="2">
              <a:buNone/>
            </a:pPr>
            <a:r>
              <a:rPr lang="en-US" dirty="0" smtClean="0"/>
              <a:t>					“</a:t>
            </a:r>
            <a:r>
              <a:rPr lang="en-US" i="1" dirty="0" smtClean="0"/>
              <a:t>There are three rules for writing a novel</a:t>
            </a:r>
            <a:r>
              <a:rPr lang="en-US" dirty="0" smtClean="0"/>
              <a: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Writing</a:t>
            </a:r>
            <a:endParaRPr lang="en-US" dirty="0"/>
          </a:p>
        </p:txBody>
      </p:sp>
      <p:sp>
        <p:nvSpPr>
          <p:cNvPr id="3" name="Content Placeholder 2"/>
          <p:cNvSpPr>
            <a:spLocks noGrp="1"/>
          </p:cNvSpPr>
          <p:nvPr>
            <p:ph idx="1"/>
          </p:nvPr>
        </p:nvSpPr>
        <p:spPr/>
        <p:txBody>
          <a:bodyPr/>
          <a:lstStyle/>
          <a:p>
            <a:r>
              <a:rPr lang="en-US" dirty="0" smtClean="0"/>
              <a:t>Thesis structure is likely to change in places a couple of times by the time the project work is finished</a:t>
            </a:r>
          </a:p>
          <a:p>
            <a:pPr lvl="1"/>
            <a:r>
              <a:rPr lang="en-US" dirty="0" smtClean="0"/>
              <a:t>Report the </a:t>
            </a:r>
            <a:r>
              <a:rPr lang="en-US" u="sng" dirty="0" smtClean="0"/>
              <a:t>results</a:t>
            </a:r>
            <a:r>
              <a:rPr lang="en-US" dirty="0" smtClean="0"/>
              <a:t>, NOT the process</a:t>
            </a:r>
            <a:endParaRPr lang="en-US" u="sng" dirty="0" smtClean="0"/>
          </a:p>
          <a:p>
            <a:endParaRPr lang="en-US" dirty="0" smtClean="0"/>
          </a:p>
          <a:p>
            <a:r>
              <a:rPr lang="en-US" dirty="0" smtClean="0"/>
              <a:t>It is hardly possible to write a perfect thesis in one go (even for a professional writer who already produced or guided dozens of theses).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Writing</a:t>
            </a:r>
            <a:endParaRPr lang="en-US" dirty="0"/>
          </a:p>
        </p:txBody>
      </p:sp>
      <p:sp>
        <p:nvSpPr>
          <p:cNvPr id="3" name="Content Placeholder 2"/>
          <p:cNvSpPr>
            <a:spLocks noGrp="1"/>
          </p:cNvSpPr>
          <p:nvPr>
            <p:ph idx="1"/>
          </p:nvPr>
        </p:nvSpPr>
        <p:spPr/>
        <p:txBody>
          <a:bodyPr/>
          <a:lstStyle/>
          <a:p>
            <a:r>
              <a:rPr lang="en-US" dirty="0" smtClean="0"/>
              <a:t>Accept that some text and results that you produce will be thrown away, some excluded because of lesser importance, some will move to appendixes.</a:t>
            </a:r>
          </a:p>
          <a:p>
            <a:endParaRPr lang="en-US" dirty="0" smtClean="0"/>
          </a:p>
          <a:p>
            <a:r>
              <a:rPr lang="en-US" dirty="0" smtClean="0"/>
              <a:t>You need your mediocre versions for turning them into better and better ones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Writing</a:t>
            </a:r>
            <a:endParaRPr lang="en-US" dirty="0"/>
          </a:p>
        </p:txBody>
      </p:sp>
      <p:sp>
        <p:nvSpPr>
          <p:cNvPr id="3" name="Content Placeholder 2"/>
          <p:cNvSpPr>
            <a:spLocks noGrp="1"/>
          </p:cNvSpPr>
          <p:nvPr>
            <p:ph idx="1"/>
          </p:nvPr>
        </p:nvSpPr>
        <p:spPr/>
        <p:txBody>
          <a:bodyPr>
            <a:normAutofit/>
          </a:bodyPr>
          <a:lstStyle/>
          <a:p>
            <a:r>
              <a:rPr lang="en-US" dirty="0" smtClean="0"/>
              <a:t>Accept from the very beginning that you need to devote a lot of time and effort for writing and rewriting</a:t>
            </a:r>
          </a:p>
          <a:p>
            <a:endParaRPr lang="en-US" dirty="0" smtClean="0"/>
          </a:p>
          <a:p>
            <a:r>
              <a:rPr lang="en-US" dirty="0" smtClean="0"/>
              <a:t>Start early and do your writing on a continuous basis (do not separate writing into)</a:t>
            </a:r>
          </a:p>
          <a:p>
            <a:pPr lvl="1"/>
            <a:r>
              <a:rPr lang="en-US" dirty="0" smtClean="0"/>
              <a:t>Do you remember what you read 4 months ago?</a:t>
            </a:r>
          </a:p>
          <a:p>
            <a:pPr lvl="1"/>
            <a:r>
              <a:rPr lang="en-US" dirty="0" smtClean="0"/>
              <a:t>Can you remember how you pre-processed the data you used in your last project?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Writing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different opinions on completeness of the thesis. Thesis should be self-contained, but for different people this may mean different things depending on background, type of the project etc.</a:t>
            </a:r>
          </a:p>
          <a:p>
            <a:pPr lvl="1"/>
            <a:r>
              <a:rPr lang="en-US" dirty="0" smtClean="0"/>
              <a:t>1 committee member will be from outside WE</a:t>
            </a:r>
          </a:p>
          <a:p>
            <a:pPr lvl="1"/>
            <a:r>
              <a:rPr lang="en-US" dirty="0" smtClean="0"/>
              <a:t>Informal guideline: your fellow students should be able to understand your thesis</a:t>
            </a:r>
          </a:p>
          <a:p>
            <a:pPr lvl="1"/>
            <a:r>
              <a:rPr lang="en-US" dirty="0" smtClean="0"/>
              <a:t>In case of doubt, consult your advisor</a:t>
            </a:r>
          </a:p>
          <a:p>
            <a:r>
              <a:rPr lang="en-US" dirty="0" smtClean="0"/>
              <a:t>Your text shouldn’t leave the reader with any open major questions</a:t>
            </a:r>
          </a:p>
          <a:p>
            <a:pPr lvl="1"/>
            <a:r>
              <a:rPr lang="en-US" dirty="0" smtClean="0"/>
              <a:t>i.e., the text should justify/motivate every (major) statement it makes</a:t>
            </a:r>
          </a:p>
          <a:p>
            <a:pPr lvl="1"/>
            <a:r>
              <a:rPr lang="en-US" dirty="0" smtClean="0"/>
              <a:t>“Don’t let the reader think” – do the thinking for them!  This is your job as the writer.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Writing</a:t>
            </a:r>
            <a:endParaRPr lang="en-US" dirty="0"/>
          </a:p>
        </p:txBody>
      </p:sp>
      <p:sp>
        <p:nvSpPr>
          <p:cNvPr id="3" name="Content Placeholder 2"/>
          <p:cNvSpPr>
            <a:spLocks noGrp="1"/>
          </p:cNvSpPr>
          <p:nvPr>
            <p:ph idx="1"/>
          </p:nvPr>
        </p:nvSpPr>
        <p:spPr>
          <a:xfrm>
            <a:off x="457200" y="908720"/>
            <a:ext cx="8229600" cy="5544616"/>
          </a:xfrm>
        </p:spPr>
        <p:txBody>
          <a:bodyPr>
            <a:noAutofit/>
          </a:bodyPr>
          <a:lstStyle/>
          <a:p>
            <a:r>
              <a:rPr lang="en-US" sz="1600" dirty="0" smtClean="0"/>
              <a:t>Make a working title</a:t>
            </a:r>
          </a:p>
          <a:p>
            <a:r>
              <a:rPr lang="en-US" sz="1600" dirty="0" smtClean="0"/>
              <a:t>Introduce the topic and define (informally at this stage) terminology</a:t>
            </a:r>
          </a:p>
          <a:p>
            <a:r>
              <a:rPr lang="en-US" sz="1600" dirty="0" smtClean="0"/>
              <a:t>Motivation: Emphasize why is the topic important</a:t>
            </a:r>
          </a:p>
          <a:p>
            <a:r>
              <a:rPr lang="en-US" sz="1600" dirty="0" smtClean="0"/>
              <a:t>Relate to current knowledge: what’s been done</a:t>
            </a:r>
          </a:p>
          <a:p>
            <a:r>
              <a:rPr lang="en-US" sz="1600" dirty="0" smtClean="0"/>
              <a:t>Indicate the gap: what need’s to be done?</a:t>
            </a:r>
          </a:p>
          <a:p>
            <a:r>
              <a:rPr lang="en-US" sz="1600" dirty="0" smtClean="0"/>
              <a:t>Formally pose research questions</a:t>
            </a:r>
          </a:p>
          <a:p>
            <a:r>
              <a:rPr lang="en-US" sz="1600" dirty="0" smtClean="0"/>
              <a:t>Explain any necessary background material.</a:t>
            </a:r>
          </a:p>
          <a:p>
            <a:r>
              <a:rPr lang="en-US" sz="1600" dirty="0" smtClean="0"/>
              <a:t>Introduce formal definitions.</a:t>
            </a:r>
          </a:p>
          <a:p>
            <a:r>
              <a:rPr lang="en-US" sz="1600" dirty="0" smtClean="0"/>
              <a:t>Introduce your novel (or selected existing) algorithm/representation/data structure etc. </a:t>
            </a:r>
          </a:p>
          <a:p>
            <a:r>
              <a:rPr lang="en-US" sz="1600" dirty="0" smtClean="0"/>
              <a:t>Describe experimental set-up, explain what the experiments will show (Reproducibility!)</a:t>
            </a:r>
          </a:p>
          <a:p>
            <a:r>
              <a:rPr lang="en-US" sz="1600" dirty="0" smtClean="0"/>
              <a:t>Describe the datasets</a:t>
            </a:r>
          </a:p>
          <a:p>
            <a:r>
              <a:rPr lang="en-US" sz="1600" dirty="0" smtClean="0"/>
              <a:t>Summarize results with figures/tables</a:t>
            </a:r>
          </a:p>
          <a:p>
            <a:r>
              <a:rPr lang="en-US" sz="1600" dirty="0" smtClean="0"/>
              <a:t>Discuss results </a:t>
            </a:r>
          </a:p>
          <a:p>
            <a:r>
              <a:rPr lang="en-US" sz="1600" dirty="0" smtClean="0"/>
              <a:t>Explain conflicting results, unexpected findings and discrepancies with other research</a:t>
            </a:r>
          </a:p>
          <a:p>
            <a:r>
              <a:rPr lang="en-US" sz="1600" dirty="0" smtClean="0"/>
              <a:t>State limitations of the study</a:t>
            </a:r>
          </a:p>
          <a:p>
            <a:r>
              <a:rPr lang="en-US" sz="1600" dirty="0" smtClean="0"/>
              <a:t>State importance of findings</a:t>
            </a:r>
          </a:p>
          <a:p>
            <a:r>
              <a:rPr lang="en-US" sz="1600" dirty="0" smtClean="0"/>
              <a:t>Announce directions for further research</a:t>
            </a:r>
          </a:p>
          <a:p>
            <a:r>
              <a:rPr lang="en-US" sz="1600" dirty="0" smtClean="0"/>
              <a:t>Write Acknowledgements</a:t>
            </a:r>
          </a:p>
          <a:p>
            <a:r>
              <a:rPr lang="en-US" sz="1600" dirty="0" smtClean="0"/>
              <a:t>Check References for completeness, relevance, redundancy, coverage of topic in recent years, formatting</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possible thesis structure</a:t>
            </a:r>
            <a:endParaRPr lang="en-US" dirty="0"/>
          </a:p>
        </p:txBody>
      </p:sp>
      <p:sp>
        <p:nvSpPr>
          <p:cNvPr id="3" name="Content Placeholder 2"/>
          <p:cNvSpPr>
            <a:spLocks noGrp="1"/>
          </p:cNvSpPr>
          <p:nvPr>
            <p:ph idx="1"/>
          </p:nvPr>
        </p:nvSpPr>
        <p:spPr>
          <a:xfrm>
            <a:off x="467544" y="875853"/>
            <a:ext cx="8229600" cy="5145435"/>
          </a:xfrm>
        </p:spPr>
        <p:txBody>
          <a:bodyPr>
            <a:noAutofit/>
          </a:bodyPr>
          <a:lstStyle/>
          <a:p>
            <a:pPr>
              <a:buNone/>
            </a:pPr>
            <a:r>
              <a:rPr lang="en-US" sz="1600" dirty="0" smtClean="0"/>
              <a:t>1 Introduction </a:t>
            </a:r>
          </a:p>
          <a:p>
            <a:pPr>
              <a:buNone/>
            </a:pPr>
            <a:r>
              <a:rPr lang="en-US" sz="1600" dirty="0" smtClean="0"/>
              <a:t>	1.1 Motivation (business and research perspective)</a:t>
            </a:r>
          </a:p>
          <a:p>
            <a:pPr>
              <a:buNone/>
            </a:pPr>
            <a:r>
              <a:rPr lang="en-US" sz="1600" dirty="0" smtClean="0"/>
              <a:t>	1.2 Thesis objective and methodology</a:t>
            </a:r>
          </a:p>
          <a:p>
            <a:pPr>
              <a:buNone/>
            </a:pPr>
            <a:r>
              <a:rPr lang="en-US" sz="1600" dirty="0" smtClean="0"/>
              <a:t>	1.3 Results</a:t>
            </a:r>
          </a:p>
          <a:p>
            <a:pPr>
              <a:buNone/>
            </a:pPr>
            <a:r>
              <a:rPr lang="en-US" sz="1600" dirty="0" smtClean="0"/>
              <a:t>	1.4 Thesis structure</a:t>
            </a:r>
          </a:p>
          <a:p>
            <a:pPr>
              <a:buNone/>
            </a:pPr>
            <a:r>
              <a:rPr lang="en-US" sz="1600" dirty="0" smtClean="0"/>
              <a:t>2 Background </a:t>
            </a:r>
          </a:p>
          <a:p>
            <a:pPr>
              <a:buNone/>
            </a:pPr>
            <a:r>
              <a:rPr lang="en-US" sz="1600" dirty="0" smtClean="0"/>
              <a:t>	2.1 Stakeholders in this project </a:t>
            </a:r>
          </a:p>
          <a:p>
            <a:pPr>
              <a:buNone/>
            </a:pPr>
            <a:r>
              <a:rPr lang="en-US" sz="1600" dirty="0" smtClean="0"/>
              <a:t>	2.2 Positioning of your project work</a:t>
            </a:r>
          </a:p>
          <a:p>
            <a:pPr>
              <a:buNone/>
            </a:pPr>
            <a:r>
              <a:rPr lang="en-US" sz="1600" dirty="0" smtClean="0"/>
              <a:t>3 Problem formulation</a:t>
            </a:r>
          </a:p>
          <a:p>
            <a:pPr>
              <a:buNone/>
            </a:pPr>
            <a:r>
              <a:rPr lang="en-US" sz="1600" dirty="0" smtClean="0"/>
              <a:t>	3.1 Formal problem definition</a:t>
            </a:r>
          </a:p>
          <a:p>
            <a:pPr>
              <a:buNone/>
            </a:pPr>
            <a:r>
              <a:rPr lang="en-US" sz="1600" dirty="0" smtClean="0"/>
              <a:t>	3.2 Challenges</a:t>
            </a:r>
          </a:p>
          <a:p>
            <a:pPr>
              <a:buNone/>
            </a:pPr>
            <a:r>
              <a:rPr lang="en-US" sz="1600" dirty="0" smtClean="0"/>
              <a:t>4 Solutions/approach/method</a:t>
            </a:r>
          </a:p>
          <a:p>
            <a:pPr>
              <a:buNone/>
            </a:pPr>
            <a:r>
              <a:rPr lang="en-US" sz="1600" dirty="0" smtClean="0"/>
              <a:t>	4.1 Related work</a:t>
            </a:r>
          </a:p>
          <a:p>
            <a:pPr>
              <a:buNone/>
            </a:pPr>
            <a:r>
              <a:rPr lang="en-US" sz="1600" dirty="0" smtClean="0"/>
              <a:t>	4.2 Our approach</a:t>
            </a:r>
          </a:p>
          <a:p>
            <a:pPr>
              <a:buNone/>
            </a:pPr>
            <a:r>
              <a:rPr lang="en-US" sz="1600" dirty="0" smtClean="0"/>
              <a:t>5 Experimental study/case study</a:t>
            </a:r>
          </a:p>
          <a:p>
            <a:pPr marL="538163" lvl="1" indent="-182563">
              <a:buNone/>
            </a:pPr>
            <a:r>
              <a:rPr lang="en-US" sz="1600" dirty="0" smtClean="0"/>
              <a:t>5.1 Data			5.2 Experiment design					5.3 Results</a:t>
            </a:r>
          </a:p>
          <a:p>
            <a:pPr>
              <a:buNone/>
            </a:pPr>
            <a:r>
              <a:rPr lang="en-US" sz="1600" dirty="0" smtClean="0"/>
              <a:t>6 Conclusions</a:t>
            </a:r>
          </a:p>
          <a:p>
            <a:pPr>
              <a:buNone/>
            </a:pPr>
            <a:r>
              <a:rPr lang="en-US" sz="1600" dirty="0" smtClean="0"/>
              <a:t>	6.1 Contribution		6.2 Limitations (</a:t>
            </a:r>
            <a:r>
              <a:rPr lang="en-US" sz="1600" i="1" dirty="0" smtClean="0"/>
              <a:t>acknowledge this weakness </a:t>
            </a:r>
            <a:r>
              <a:rPr lang="en-US" sz="1600" dirty="0" smtClean="0"/>
              <a:t>)	6.3 Future work</a:t>
            </a:r>
          </a:p>
          <a:p>
            <a:pPr>
              <a:buNone/>
            </a:pPr>
            <a:r>
              <a:rPr lang="en-US" sz="1600" dirty="0" smtClean="0"/>
              <a:t>References, Lists of appendixes, tables, figures, acronyms</a:t>
            </a:r>
            <a:endParaRPr lang="en-US" sz="1100" dirty="0" smtClean="0"/>
          </a:p>
          <a:p>
            <a:pPr>
              <a:buNone/>
            </a:pPr>
            <a:endParaRPr lang="en-US" sz="1100" dirty="0"/>
          </a:p>
        </p:txBody>
      </p:sp>
      <p:sp>
        <p:nvSpPr>
          <p:cNvPr id="7" name="Rectangle 6"/>
          <p:cNvSpPr/>
          <p:nvPr/>
        </p:nvSpPr>
        <p:spPr>
          <a:xfrm>
            <a:off x="5184576" y="2247836"/>
            <a:ext cx="4572000" cy="1031051"/>
          </a:xfrm>
          <a:prstGeom prst="rect">
            <a:avLst/>
          </a:prstGeom>
        </p:spPr>
        <p:txBody>
          <a:bodyPr>
            <a:spAutoFit/>
          </a:bodyPr>
          <a:lstStyle/>
          <a:p>
            <a:pPr>
              <a:buNone/>
            </a:pPr>
            <a:r>
              <a:rPr lang="en-US" sz="1600" dirty="0" smtClean="0"/>
              <a:t>Examples of good thesis reports:</a:t>
            </a:r>
            <a:r>
              <a:rPr lang="en-US" sz="1100" dirty="0" smtClean="0"/>
              <a:t> </a:t>
            </a:r>
            <a:r>
              <a:rPr lang="en-US" sz="1100" dirty="0" smtClean="0">
                <a:hlinkClick r:id="rId2"/>
              </a:rPr>
              <a:t>http://www.win.tue.nl/~mpechen/projects/pdfs/Tromp2011.pdf</a:t>
            </a:r>
            <a:r>
              <a:rPr lang="en-US" sz="1100" dirty="0" smtClean="0"/>
              <a:t>    </a:t>
            </a:r>
          </a:p>
          <a:p>
            <a:pPr>
              <a:buNone/>
            </a:pPr>
            <a:r>
              <a:rPr lang="en-US" sz="1100" dirty="0" smtClean="0">
                <a:hlinkClick r:id="rId3"/>
              </a:rPr>
              <a:t>http://www.win.tue.nl/~mpechen/projects/pdfs/Putman2010.pdf</a:t>
            </a:r>
          </a:p>
          <a:p>
            <a:pPr>
              <a:buNone/>
            </a:pPr>
            <a:r>
              <a:rPr lang="en-US" sz="1100" dirty="0" smtClean="0">
                <a:hlinkClick r:id="rId3"/>
              </a:rPr>
              <a:t>http://www.win.tue.nl/~mpechen/projects/pdfs/Louvan2009.pdf</a:t>
            </a:r>
            <a:endParaRPr lang="en-US" sz="1100" dirty="0" smtClean="0"/>
          </a:p>
          <a:p>
            <a:pPr>
              <a:buNone/>
            </a:pPr>
            <a:r>
              <a:rPr lang="en-US" sz="1100" dirty="0" smtClean="0">
                <a:hlinkClick r:id="rId4"/>
              </a:rPr>
              <a:t>http://www.win.tue.nl/~mpechen/projects/pdfs/Budziak2008.pdf</a:t>
            </a:r>
            <a:endParaRPr lang="en-US" sz="1100"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writing </a:t>
            </a:r>
            <a:r>
              <a:rPr lang="en-US" dirty="0" smtClean="0"/>
              <a:t>principles</a:t>
            </a:r>
            <a:endParaRPr lang="en-US" dirty="0"/>
          </a:p>
        </p:txBody>
      </p:sp>
      <p:sp>
        <p:nvSpPr>
          <p:cNvPr id="3" name="Content Placeholder 2"/>
          <p:cNvSpPr>
            <a:spLocks noGrp="1"/>
          </p:cNvSpPr>
          <p:nvPr>
            <p:ph idx="1"/>
          </p:nvPr>
        </p:nvSpPr>
        <p:spPr/>
        <p:txBody>
          <a:bodyPr>
            <a:normAutofit/>
          </a:bodyPr>
          <a:lstStyle/>
          <a:p>
            <a:r>
              <a:rPr lang="en-US" dirty="0" smtClean="0"/>
              <a:t>The following slides are borrowed from the excellent lecture of </a:t>
            </a:r>
            <a:r>
              <a:rPr lang="en-US" dirty="0" err="1" smtClean="0"/>
              <a:t>Eamonn</a:t>
            </a:r>
            <a:r>
              <a:rPr lang="en-US" dirty="0" smtClean="0"/>
              <a:t> Keogh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MSc project Planning</a:t>
            </a:r>
            <a:endParaRPr lang="en-US" dirty="0"/>
          </a:p>
        </p:txBody>
      </p:sp>
      <p:sp>
        <p:nvSpPr>
          <p:cNvPr id="3" name="Content Placeholder 2"/>
          <p:cNvSpPr>
            <a:spLocks noGrp="1"/>
          </p:cNvSpPr>
          <p:nvPr>
            <p:ph idx="1"/>
          </p:nvPr>
        </p:nvSpPr>
        <p:spPr/>
        <p:txBody>
          <a:bodyPr>
            <a:normAutofit lnSpcReduction="10000"/>
          </a:bodyPr>
          <a:lstStyle/>
          <a:p>
            <a:r>
              <a:rPr lang="en-US" dirty="0" smtClean="0"/>
              <a:t>6 months project</a:t>
            </a:r>
          </a:p>
          <a:p>
            <a:pPr lvl="1"/>
            <a:r>
              <a:rPr lang="en-US" dirty="0" smtClean="0"/>
              <a:t>Check the examination committee date you are aiming for</a:t>
            </a:r>
          </a:p>
          <a:p>
            <a:pPr lvl="1"/>
            <a:r>
              <a:rPr lang="en-US" dirty="0" smtClean="0"/>
              <a:t>Count two weeks back – deadline for your final presentation</a:t>
            </a:r>
          </a:p>
          <a:p>
            <a:pPr lvl="1"/>
            <a:r>
              <a:rPr lang="en-US" dirty="0"/>
              <a:t>Count two </a:t>
            </a:r>
            <a:r>
              <a:rPr lang="en-US" dirty="0" smtClean="0"/>
              <a:t>more weeks </a:t>
            </a:r>
            <a:r>
              <a:rPr lang="en-US" dirty="0"/>
              <a:t>back – deadline for your </a:t>
            </a:r>
            <a:r>
              <a:rPr lang="en-US" dirty="0" smtClean="0"/>
              <a:t>submit your master thesis to the assessment committee</a:t>
            </a:r>
          </a:p>
          <a:p>
            <a:pPr lvl="1"/>
            <a:r>
              <a:rPr lang="en-US" dirty="0" smtClean="0"/>
              <a:t>Intermediate presentation ~ half way</a:t>
            </a:r>
          </a:p>
          <a:p>
            <a:r>
              <a:rPr lang="en-US" dirty="0" smtClean="0"/>
              <a:t>Plan ahead</a:t>
            </a:r>
          </a:p>
        </p:txBody>
      </p:sp>
    </p:spTree>
    <p:extLst>
      <p:ext uri="{BB962C8B-B14F-4D97-AF65-F5344CB8AC3E}">
        <p14:creationId xmlns:p14="http://schemas.microsoft.com/office/powerpoint/2010/main" val="26280848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writing principle</a:t>
            </a:r>
            <a:endParaRPr lang="en-US" dirty="0"/>
          </a:p>
        </p:txBody>
      </p:sp>
      <p:sp>
        <p:nvSpPr>
          <p:cNvPr id="3" name="Content Placeholder 2"/>
          <p:cNvSpPr>
            <a:spLocks noGrp="1"/>
          </p:cNvSpPr>
          <p:nvPr>
            <p:ph idx="1"/>
          </p:nvPr>
        </p:nvSpPr>
        <p:spPr/>
        <p:txBody>
          <a:bodyPr>
            <a:normAutofit lnSpcReduction="10000"/>
          </a:bodyPr>
          <a:lstStyle/>
          <a:p>
            <a:r>
              <a:rPr lang="en-US" b="1" dirty="0" smtClean="0"/>
              <a:t>Don’t make the reviewer of your paper think!</a:t>
            </a:r>
            <a:endParaRPr lang="en-US" dirty="0" smtClean="0"/>
          </a:p>
          <a:p>
            <a:pPr>
              <a:buNone/>
            </a:pPr>
            <a:r>
              <a:rPr lang="en-US" dirty="0" smtClean="0"/>
              <a:t>1) If they are forced to think, they may resent being forced to make the effort. The are literally not being paid to think.</a:t>
            </a:r>
          </a:p>
          <a:p>
            <a:pPr>
              <a:buNone/>
            </a:pPr>
            <a:r>
              <a:rPr lang="en-US" dirty="0" smtClean="0"/>
              <a:t>2) If you let the reader think, they may think wrong!</a:t>
            </a:r>
          </a:p>
          <a:p>
            <a:r>
              <a:rPr lang="en-US" dirty="0" smtClean="0"/>
              <a:t>With very careful writing, great organization, and self explaining figures, you can (and should) remove most of the effort for the reviewer</a:t>
            </a:r>
            <a:endParaRPr lang="en-US" dirty="0"/>
          </a:p>
        </p:txBody>
      </p:sp>
    </p:spTree>
    <p:extLst>
      <p:ext uri="{BB962C8B-B14F-4D97-AF65-F5344CB8AC3E}">
        <p14:creationId xmlns:p14="http://schemas.microsoft.com/office/powerpoint/2010/main" val="34568256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9964"/>
            <a:ext cx="8975695" cy="675133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“Another strategy people seem to use intuitively and unconsciously to simplify the task of making judgments is called </a:t>
            </a:r>
            <a:r>
              <a:rPr lang="en-US" b="1" i="1" dirty="0" smtClean="0"/>
              <a:t>anchoring. Some </a:t>
            </a:r>
            <a:r>
              <a:rPr lang="en-US" b="1" i="1" u="sng" dirty="0" smtClean="0"/>
              <a:t>natural starting point </a:t>
            </a:r>
            <a:r>
              <a:rPr lang="en-US" b="1" i="1" dirty="0" smtClean="0"/>
              <a:t>is used as a first approximation to the desired judgment. </a:t>
            </a:r>
          </a:p>
          <a:p>
            <a:r>
              <a:rPr lang="en-US" i="1" dirty="0" smtClean="0"/>
              <a:t>This starting point is then adjusted, based on the results of additional information or analysis. Typically, however, the starting point serves as an anchor that reduces the amount of adjustment, so the final estimate remains closer to the starting point than it ought to be.”</a:t>
            </a:r>
          </a:p>
          <a:p>
            <a:r>
              <a:rPr lang="en-US" dirty="0" smtClean="0"/>
              <a:t>Richards J. </a:t>
            </a:r>
            <a:r>
              <a:rPr lang="en-US" dirty="0" err="1" smtClean="0"/>
              <a:t>Heuer</a:t>
            </a:r>
            <a:r>
              <a:rPr lang="en-US" dirty="0" smtClean="0"/>
              <a:t>, Jr. Psychology of Intelligence Analysis (CIA)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Anchoring </a:t>
            </a:r>
            <a:r>
              <a:rPr lang="en-US" sz="2400" dirty="0" smtClean="0"/>
              <a:t>(by Jennifer Windom)</a:t>
            </a:r>
            <a:endParaRPr lang="en-US" sz="2400" dirty="0"/>
          </a:p>
        </p:txBody>
      </p:sp>
      <p:sp>
        <p:nvSpPr>
          <p:cNvPr id="3" name="Content Placeholder 2"/>
          <p:cNvSpPr>
            <a:spLocks noGrp="1"/>
          </p:cNvSpPr>
          <p:nvPr>
            <p:ph idx="1"/>
          </p:nvPr>
        </p:nvSpPr>
        <p:spPr>
          <a:xfrm>
            <a:off x="457200" y="1268760"/>
            <a:ext cx="8229600" cy="5328592"/>
          </a:xfrm>
        </p:spPr>
        <p:txBody>
          <a:bodyPr>
            <a:normAutofit fontScale="77500" lnSpcReduction="20000"/>
          </a:bodyPr>
          <a:lstStyle/>
          <a:p>
            <a:r>
              <a:rPr lang="en-US" dirty="0" smtClean="0"/>
              <a:t>The introduction acts as an anchor. By the end of the introduction the reader </a:t>
            </a:r>
            <a:r>
              <a:rPr lang="en-US" i="1" dirty="0" smtClean="0"/>
              <a:t>must know: </a:t>
            </a:r>
          </a:p>
          <a:p>
            <a:pPr lvl="1"/>
            <a:r>
              <a:rPr lang="en-US" dirty="0" smtClean="0"/>
              <a:t>What is the problem?</a:t>
            </a:r>
          </a:p>
          <a:p>
            <a:pPr lvl="1"/>
            <a:r>
              <a:rPr lang="en-US" dirty="0" smtClean="0"/>
              <a:t>Why is it interesting and important?</a:t>
            </a:r>
          </a:p>
          <a:p>
            <a:pPr lvl="1"/>
            <a:r>
              <a:rPr lang="en-US" dirty="0" smtClean="0"/>
              <a:t>Why is it hard? why do naive approaches fail?</a:t>
            </a:r>
          </a:p>
          <a:p>
            <a:pPr lvl="1"/>
            <a:r>
              <a:rPr lang="en-US" dirty="0" smtClean="0"/>
              <a:t>Why hasn't it been solved before? (Or, what's wrong with previous proposed solutions?)</a:t>
            </a:r>
          </a:p>
          <a:p>
            <a:pPr lvl="1"/>
            <a:r>
              <a:rPr lang="en-US" dirty="0" smtClean="0"/>
              <a:t>What are the key components of my approach and results? Also include any specific limitations.</a:t>
            </a:r>
          </a:p>
          <a:p>
            <a:r>
              <a:rPr lang="en-US" dirty="0" smtClean="0"/>
              <a:t>A final paragraph or subsection: “Summary of Contributions”. It should list:</a:t>
            </a:r>
          </a:p>
          <a:p>
            <a:pPr lvl="1"/>
            <a:r>
              <a:rPr lang="en-US" dirty="0" smtClean="0"/>
              <a:t>the major contributions in bullet form, </a:t>
            </a:r>
          </a:p>
          <a:p>
            <a:pPr lvl="1"/>
            <a:r>
              <a:rPr lang="en-US" dirty="0" smtClean="0"/>
              <a:t>mentioning in which sections they can be found. </a:t>
            </a:r>
          </a:p>
          <a:p>
            <a:pPr>
              <a:buNone/>
            </a:pPr>
            <a:r>
              <a:rPr lang="en-US" dirty="0" smtClean="0"/>
              <a:t>	This material doubles as an outline of the rest of the paper, saving space and eliminating redundancy.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Reproducibility</a:t>
            </a:r>
            <a:endParaRPr lang="en-US" dirty="0"/>
          </a:p>
        </p:txBody>
      </p:sp>
      <p:sp>
        <p:nvSpPr>
          <p:cNvPr id="3" name="Content Placeholder 2"/>
          <p:cNvSpPr>
            <a:spLocks noGrp="1"/>
          </p:cNvSpPr>
          <p:nvPr>
            <p:ph idx="1"/>
          </p:nvPr>
        </p:nvSpPr>
        <p:spPr/>
        <p:txBody>
          <a:bodyPr>
            <a:normAutofit fontScale="92500"/>
          </a:bodyPr>
          <a:lstStyle/>
          <a:p>
            <a:r>
              <a:rPr lang="en-US" dirty="0" smtClean="0"/>
              <a:t>Reproducibility is one of the main principles of the scientific method, and refers to the ability of a test or experiment to be accurately reproduced, or replicated, by someone else working independently. </a:t>
            </a:r>
          </a:p>
          <a:p>
            <a:r>
              <a:rPr lang="en-US" i="1" dirty="0" smtClean="0"/>
              <a:t>“The vast body of results being generated by current computational science practice suffer a large and growing credibility gap: it is impossible to believe most of the computational results shown in conferences and papers” </a:t>
            </a:r>
            <a:r>
              <a:rPr lang="en-US" b="1" dirty="0" smtClean="0"/>
              <a:t>David </a:t>
            </a:r>
            <a:r>
              <a:rPr lang="en-US" b="1" dirty="0" err="1" smtClean="0"/>
              <a:t>Donoho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Ensure Reproducibility</a:t>
            </a:r>
            <a:endParaRPr lang="en-US" dirty="0"/>
          </a:p>
        </p:txBody>
      </p:sp>
      <p:sp>
        <p:nvSpPr>
          <p:cNvPr id="3" name="Content Placeholder 2"/>
          <p:cNvSpPr>
            <a:spLocks noGrp="1"/>
          </p:cNvSpPr>
          <p:nvPr>
            <p:ph idx="1"/>
          </p:nvPr>
        </p:nvSpPr>
        <p:spPr/>
        <p:txBody>
          <a:bodyPr>
            <a:normAutofit fontScale="92500"/>
          </a:bodyPr>
          <a:lstStyle/>
          <a:p>
            <a:r>
              <a:rPr lang="en-US" dirty="0" smtClean="0"/>
              <a:t>Explicitly state </a:t>
            </a:r>
            <a:r>
              <a:rPr lang="en-US" i="1" dirty="0" smtClean="0"/>
              <a:t>all parameters and settings in your paper.</a:t>
            </a:r>
          </a:p>
          <a:p>
            <a:r>
              <a:rPr lang="en-US" dirty="0" smtClean="0"/>
              <a:t>Build a webpage with annotated data and code and point to it</a:t>
            </a:r>
          </a:p>
          <a:p>
            <a:r>
              <a:rPr lang="en-US" dirty="0" smtClean="0"/>
              <a:t>Also, avoid having too many parameters and </a:t>
            </a:r>
          </a:p>
          <a:p>
            <a:pPr lvl="1"/>
            <a:r>
              <a:rPr lang="en-US" dirty="0" smtClean="0"/>
              <a:t>For </a:t>
            </a:r>
            <a:r>
              <a:rPr lang="en-US" i="1" dirty="0" smtClean="0"/>
              <a:t>every parameter in your method, you must show, by logic, reason or experiment, that either…There is some way to set a good value for the parameter.</a:t>
            </a:r>
          </a:p>
          <a:p>
            <a:pPr lvl="1"/>
            <a:r>
              <a:rPr lang="en-US" dirty="0" smtClean="0"/>
              <a:t>The exact value of the parameter makes little difference.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Unjustified Choices</a:t>
            </a:r>
            <a:endParaRPr lang="en-US" dirty="0"/>
          </a:p>
        </p:txBody>
      </p:sp>
      <p:sp>
        <p:nvSpPr>
          <p:cNvPr id="3" name="Content Placeholder 2"/>
          <p:cNvSpPr>
            <a:spLocks noGrp="1"/>
          </p:cNvSpPr>
          <p:nvPr>
            <p:ph idx="1"/>
          </p:nvPr>
        </p:nvSpPr>
        <p:spPr/>
        <p:txBody>
          <a:bodyPr>
            <a:normAutofit fontScale="92500"/>
          </a:bodyPr>
          <a:lstStyle/>
          <a:p>
            <a:r>
              <a:rPr lang="en-US" b="1" dirty="0" smtClean="0"/>
              <a:t>Bad: </a:t>
            </a:r>
            <a:r>
              <a:rPr lang="en-US" i="1" dirty="0" smtClean="0"/>
              <a:t>We used single linkage clustering...	</a:t>
            </a:r>
            <a:r>
              <a:rPr lang="en-US" dirty="0" smtClean="0">
                <a:solidFill>
                  <a:srgbClr val="C00000"/>
                </a:solidFill>
              </a:rPr>
              <a:t>Why? </a:t>
            </a:r>
          </a:p>
          <a:p>
            <a:r>
              <a:rPr lang="en-US" b="1" dirty="0" smtClean="0"/>
              <a:t>Good: </a:t>
            </a:r>
            <a:r>
              <a:rPr lang="en-US" i="1" dirty="0" smtClean="0"/>
              <a:t>We experimented with single/group/complete linkage, but found this choice made little difference, we therefore report only single…</a:t>
            </a:r>
          </a:p>
          <a:p>
            <a:r>
              <a:rPr lang="en-US" b="1" dirty="0" smtClean="0"/>
              <a:t>Better: </a:t>
            </a:r>
            <a:r>
              <a:rPr lang="en-US" i="1" dirty="0" smtClean="0"/>
              <a:t>We experimented with single/group/complete linkage, but found this choice little difference, we therefore report only single linkage in this paper, however the interested reader can view the Appendix X to see all variants of clustering.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69249" y="-27384"/>
            <a:ext cx="8767247" cy="628058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07504" y="117880"/>
            <a:ext cx="8820472" cy="611943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to be concise yet precise</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Don’t say “We mined the data…”, if you can say “We clustered the data..” or “We classified the data…” etc</a:t>
            </a:r>
          </a:p>
          <a:p>
            <a:pPr lvl="1"/>
            <a:r>
              <a:rPr lang="en-US" dirty="0" smtClean="0"/>
              <a:t>Concise should not mean shallow</a:t>
            </a:r>
          </a:p>
          <a:p>
            <a:pPr lvl="1"/>
            <a:r>
              <a:rPr lang="en-US" dirty="0" smtClean="0"/>
              <a:t>Precise does not mean just filling pages</a:t>
            </a:r>
          </a:p>
          <a:p>
            <a:r>
              <a:rPr lang="en-US" dirty="0" smtClean="0"/>
              <a:t>How large the thesis should be:</a:t>
            </a:r>
          </a:p>
          <a:p>
            <a:pPr lvl="1"/>
            <a:r>
              <a:rPr lang="en-US" dirty="0" smtClean="0"/>
              <a:t>50 pages of the main content</a:t>
            </a:r>
          </a:p>
          <a:p>
            <a:pPr lvl="2"/>
            <a:r>
              <a:rPr lang="en-US" dirty="0" smtClean="0"/>
              <a:t>Shorter is possible !!</a:t>
            </a:r>
          </a:p>
          <a:p>
            <a:pPr lvl="2"/>
            <a:r>
              <a:rPr lang="en-US" dirty="0" smtClean="0"/>
              <a:t>Longer thesis should be justified</a:t>
            </a:r>
          </a:p>
          <a:p>
            <a:pPr lvl="1"/>
            <a:r>
              <a:rPr lang="en-US" dirty="0" smtClean="0"/>
              <a:t>A typical journal paper is 20-30 pages</a:t>
            </a:r>
          </a:p>
          <a:p>
            <a:pPr lvl="2"/>
            <a:r>
              <a:rPr lang="en-US" dirty="0" smtClean="0"/>
              <a:t>Almost no master thesis has enough content for a conference paper, let it be a journal paper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spirit</a:t>
            </a:r>
            <a:endParaRPr lang="en-US" dirty="0"/>
          </a:p>
        </p:txBody>
      </p:sp>
      <p:sp>
        <p:nvSpPr>
          <p:cNvPr id="3" name="Content Placeholder 2"/>
          <p:cNvSpPr>
            <a:spLocks noGrp="1"/>
          </p:cNvSpPr>
          <p:nvPr>
            <p:ph idx="1"/>
          </p:nvPr>
        </p:nvSpPr>
        <p:spPr>
          <a:xfrm>
            <a:off x="457200" y="1268760"/>
            <a:ext cx="8229600" cy="5112568"/>
          </a:xfrm>
        </p:spPr>
        <p:txBody>
          <a:bodyPr>
            <a:normAutofit fontScale="85000" lnSpcReduction="20000"/>
          </a:bodyPr>
          <a:lstStyle/>
          <a:p>
            <a:r>
              <a:rPr lang="en-US" dirty="0" smtClean="0"/>
              <a:t>Update regularly, e.g. a few sentence summary of what you achieved during a week, and what your plan for the coming week is.</a:t>
            </a:r>
          </a:p>
          <a:p>
            <a:r>
              <a:rPr lang="en-US" dirty="0" smtClean="0"/>
              <a:t>Committing to SVN every day or using a Dropbox is a good and natural way to keep track of your progress.</a:t>
            </a:r>
          </a:p>
          <a:p>
            <a:r>
              <a:rPr lang="en-US" dirty="0" smtClean="0"/>
              <a:t>If something goes wrong – just tell about it to your advisor: </a:t>
            </a:r>
            <a:r>
              <a:rPr lang="en-US" b="1" dirty="0" smtClean="0"/>
              <a:t>“No shame , no blame” - policy</a:t>
            </a:r>
          </a:p>
          <a:p>
            <a:r>
              <a:rPr lang="en-US" dirty="0" smtClean="0"/>
              <a:t>Value time of your advisor</a:t>
            </a:r>
          </a:p>
          <a:p>
            <a:r>
              <a:rPr lang="en-US" dirty="0" smtClean="0"/>
              <a:t>Listen </a:t>
            </a:r>
            <a:r>
              <a:rPr lang="en-US" dirty="0"/>
              <a:t>carefully to comments on your </a:t>
            </a:r>
            <a:r>
              <a:rPr lang="en-US" dirty="0" smtClean="0"/>
              <a:t>work and writing</a:t>
            </a:r>
          </a:p>
          <a:p>
            <a:pPr lvl="1"/>
            <a:r>
              <a:rPr lang="en-US" dirty="0" smtClean="0"/>
              <a:t>Ask for a clarification if you are not sure you got it right</a:t>
            </a:r>
            <a:endParaRPr lang="en-US" dirty="0"/>
          </a:p>
          <a:p>
            <a:pPr lvl="1"/>
            <a:r>
              <a:rPr lang="en-US" dirty="0" smtClean="0"/>
              <a:t>When you </a:t>
            </a:r>
            <a:r>
              <a:rPr lang="en-US" dirty="0"/>
              <a:t>get </a:t>
            </a:r>
            <a:r>
              <a:rPr lang="en-US" dirty="0" smtClean="0"/>
              <a:t>speciﬁc comments – think if you can generalize, understand </a:t>
            </a:r>
            <a:r>
              <a:rPr lang="en-US" dirty="0"/>
              <a:t>the spirit </a:t>
            </a:r>
            <a:r>
              <a:rPr lang="en-US" dirty="0" smtClean="0"/>
              <a:t>of the </a:t>
            </a:r>
            <a:r>
              <a:rPr lang="en-US" dirty="0"/>
              <a:t>comments </a:t>
            </a:r>
            <a:r>
              <a:rPr lang="en-US" dirty="0" smtClean="0"/>
              <a:t>rather than literally correcting and </a:t>
            </a:r>
            <a:r>
              <a:rPr lang="en-US" dirty="0"/>
              <a:t>change your text at other places where that kind of problem occurs.</a:t>
            </a:r>
          </a:p>
        </p:txBody>
      </p:sp>
    </p:spTree>
    <p:extLst>
      <p:ext uri="{BB962C8B-B14F-4D97-AF65-F5344CB8AC3E}">
        <p14:creationId xmlns:p14="http://schemas.microsoft.com/office/powerpoint/2010/main" val="31469633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formatting</a:t>
            </a:r>
            <a:endParaRPr lang="en-US" dirty="0"/>
          </a:p>
        </p:txBody>
      </p:sp>
      <p:sp>
        <p:nvSpPr>
          <p:cNvPr id="3" name="Content Placeholder 2"/>
          <p:cNvSpPr>
            <a:spLocks noGrp="1"/>
          </p:cNvSpPr>
          <p:nvPr>
            <p:ph idx="1"/>
          </p:nvPr>
        </p:nvSpPr>
        <p:spPr/>
        <p:txBody>
          <a:bodyPr>
            <a:normAutofit lnSpcReduction="10000"/>
          </a:bodyPr>
          <a:lstStyle/>
          <a:p>
            <a:r>
              <a:rPr lang="en-US" dirty="0" smtClean="0"/>
              <a:t>You can use a template </a:t>
            </a:r>
            <a:r>
              <a:rPr lang="en-US" dirty="0" err="1" smtClean="0"/>
              <a:t>xxx.tex</a:t>
            </a:r>
            <a:endParaRPr lang="en-US" dirty="0" smtClean="0"/>
          </a:p>
          <a:p>
            <a:r>
              <a:rPr lang="en-US" dirty="0" smtClean="0"/>
              <a:t>Use figures and simple examples to illustrate your ideas – they help to understand your work and to better organize it.</a:t>
            </a:r>
          </a:p>
          <a:p>
            <a:r>
              <a:rPr lang="en-US" dirty="0" smtClean="0"/>
              <a:t>Remember to give meaningful captions to ﬁgures </a:t>
            </a:r>
            <a:r>
              <a:rPr lang="en-US" dirty="0"/>
              <a:t>and </a:t>
            </a:r>
            <a:r>
              <a:rPr lang="en-US" dirty="0" smtClean="0"/>
              <a:t>tables; they </a:t>
            </a:r>
            <a:r>
              <a:rPr lang="en-US" dirty="0"/>
              <a:t>must be referred to in the text. </a:t>
            </a:r>
            <a:endParaRPr lang="en-US" dirty="0" smtClean="0"/>
          </a:p>
          <a:p>
            <a:r>
              <a:rPr lang="en-US" dirty="0" smtClean="0"/>
              <a:t>Check that the resolution of the figures is good, e.g. use .</a:t>
            </a:r>
            <a:r>
              <a:rPr lang="en-US" dirty="0" err="1" smtClean="0"/>
              <a:t>pdf</a:t>
            </a:r>
            <a:r>
              <a:rPr lang="en-US" dirty="0" smtClean="0"/>
              <a:t> cropping instead of </a:t>
            </a:r>
            <a:r>
              <a:rPr lang="en-US" dirty="0" err="1" smtClean="0"/>
              <a:t>screenshort</a:t>
            </a:r>
            <a:r>
              <a:rPr lang="en-US" dirty="0" smtClean="0"/>
              <a:t> =&gt;.</a:t>
            </a:r>
            <a:r>
              <a:rPr lang="en-US" dirty="0" err="1" smtClean="0"/>
              <a:t>png</a:t>
            </a:r>
            <a:endParaRPr lang="en-US" dirty="0"/>
          </a:p>
          <a:p>
            <a:endParaRPr lang="en-US" dirty="0"/>
          </a:p>
        </p:txBody>
      </p:sp>
    </p:spTree>
    <p:extLst>
      <p:ext uri="{BB962C8B-B14F-4D97-AF65-F5344CB8AC3E}">
        <p14:creationId xmlns:p14="http://schemas.microsoft.com/office/powerpoint/2010/main" val="9073998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0" y="-1"/>
            <a:ext cx="9144000" cy="68012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a:t>
            </a:r>
            <a:endParaRPr lang="en-US" dirty="0"/>
          </a:p>
        </p:txBody>
      </p:sp>
      <p:sp>
        <p:nvSpPr>
          <p:cNvPr id="3" name="Content Placeholder 2"/>
          <p:cNvSpPr>
            <a:spLocks noGrp="1"/>
          </p:cNvSpPr>
          <p:nvPr>
            <p:ph idx="1"/>
          </p:nvPr>
        </p:nvSpPr>
        <p:spPr>
          <a:xfrm>
            <a:off x="457200" y="1124744"/>
            <a:ext cx="8229600" cy="5472608"/>
          </a:xfrm>
        </p:spPr>
        <p:txBody>
          <a:bodyPr>
            <a:normAutofit fontScale="77500" lnSpcReduction="20000"/>
          </a:bodyPr>
          <a:lstStyle/>
          <a:p>
            <a:r>
              <a:rPr lang="en-US" u="sng" dirty="0" smtClean="0"/>
              <a:t>Written</a:t>
            </a:r>
            <a:r>
              <a:rPr lang="en-US" dirty="0" smtClean="0"/>
              <a:t> vs. spoken</a:t>
            </a:r>
          </a:p>
          <a:p>
            <a:r>
              <a:rPr lang="en-US" u="sng" dirty="0" smtClean="0"/>
              <a:t>Academic</a:t>
            </a:r>
            <a:r>
              <a:rPr lang="en-US" dirty="0" smtClean="0"/>
              <a:t> vs. media/business report/tech report etc. </a:t>
            </a:r>
          </a:p>
          <a:p>
            <a:r>
              <a:rPr lang="en-US" dirty="0" smtClean="0"/>
              <a:t>Avoid weak language: compare 3 ways of saying</a:t>
            </a:r>
          </a:p>
          <a:p>
            <a:pPr lvl="1"/>
            <a:r>
              <a:rPr lang="en-US" dirty="0" smtClean="0"/>
              <a:t>..</a:t>
            </a:r>
            <a:r>
              <a:rPr lang="en-US" i="1" dirty="0" smtClean="0"/>
              <a:t>with a dynamic series, it might fail to give accurate results.</a:t>
            </a:r>
          </a:p>
          <a:p>
            <a:pPr lvl="1"/>
            <a:r>
              <a:rPr lang="en-US" i="1" dirty="0" smtClean="0"/>
              <a:t>..with a dynamic series, it has been shown by [7] to give inaccurate results. (give a concrete reference)</a:t>
            </a:r>
          </a:p>
          <a:p>
            <a:pPr lvl="1"/>
            <a:r>
              <a:rPr lang="en-US" i="1" dirty="0" smtClean="0"/>
              <a:t>..with a dynamic series, it will give inaccurate results, as we show in Section 7. (show me numbers)</a:t>
            </a:r>
          </a:p>
          <a:p>
            <a:r>
              <a:rPr lang="en-US" dirty="0" smtClean="0"/>
              <a:t>Avoid overstating</a:t>
            </a:r>
          </a:p>
          <a:p>
            <a:pPr lvl="1"/>
            <a:r>
              <a:rPr lang="en-US" i="1" dirty="0" smtClean="0"/>
              <a:t>We have shown our algorithm is better than a decision tree.</a:t>
            </a:r>
          </a:p>
          <a:p>
            <a:pPr lvl="1"/>
            <a:r>
              <a:rPr lang="en-US" i="1" dirty="0" smtClean="0"/>
              <a:t>We have shown our algorithm can be better than decision trees, when the data is correlated.</a:t>
            </a:r>
          </a:p>
          <a:p>
            <a:pPr lvl="1"/>
            <a:r>
              <a:rPr lang="en-US" i="1" dirty="0" smtClean="0"/>
              <a:t>On Iris dataset, we showed that our algorithm is more accurate, in future work we plan to discover the conditions under which...</a:t>
            </a:r>
          </a:p>
          <a:p>
            <a:r>
              <a:rPr lang="en-US" dirty="0" smtClean="0"/>
              <a:t>Use the Active Voice </a:t>
            </a:r>
          </a:p>
          <a:p>
            <a:r>
              <a:rPr lang="en-US" i="1" dirty="0" smtClean="0"/>
              <a:t>Avoid </a:t>
            </a:r>
            <a:r>
              <a:rPr lang="en-US" i="1" dirty="0" err="1" smtClean="0"/>
              <a:t>nonreferential</a:t>
            </a:r>
            <a:r>
              <a:rPr lang="en-US" i="1" dirty="0" smtClean="0"/>
              <a:t> use of "this", "that", "these", "it”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other work</a:t>
            </a:r>
            <a:endParaRPr lang="en-US" dirty="0"/>
          </a:p>
        </p:txBody>
      </p:sp>
      <p:sp>
        <p:nvSpPr>
          <p:cNvPr id="3" name="Content Placeholder 2"/>
          <p:cNvSpPr>
            <a:spLocks noGrp="1"/>
          </p:cNvSpPr>
          <p:nvPr>
            <p:ph idx="1"/>
          </p:nvPr>
        </p:nvSpPr>
        <p:spPr>
          <a:xfrm>
            <a:off x="457200" y="980728"/>
            <a:ext cx="8435280" cy="4857403"/>
          </a:xfrm>
        </p:spPr>
        <p:txBody>
          <a:bodyPr>
            <a:noAutofit/>
          </a:bodyPr>
          <a:lstStyle/>
          <a:p>
            <a:r>
              <a:rPr lang="en-US" sz="1800" dirty="0" smtClean="0"/>
              <a:t>You </a:t>
            </a:r>
            <a:r>
              <a:rPr lang="en-US" sz="1800" dirty="0"/>
              <a:t>have to demonstrate that you can cite </a:t>
            </a:r>
            <a:r>
              <a:rPr lang="en-US" sz="1800" dirty="0" smtClean="0"/>
              <a:t>properly</a:t>
            </a:r>
          </a:p>
          <a:p>
            <a:r>
              <a:rPr lang="en-US" sz="1800" dirty="0" smtClean="0"/>
              <a:t>Cite </a:t>
            </a:r>
            <a:r>
              <a:rPr lang="en-US" sz="1800" dirty="0"/>
              <a:t>your sources; otherwise, you </a:t>
            </a:r>
            <a:r>
              <a:rPr lang="en-US" sz="1800" dirty="0" smtClean="0"/>
              <a:t>plagiarize  </a:t>
            </a:r>
          </a:p>
          <a:p>
            <a:pPr lvl="1"/>
            <a:r>
              <a:rPr lang="en-US" sz="1800" dirty="0" smtClean="0"/>
              <a:t>i.e. do not present something as new and yours if  it is someone else’s work</a:t>
            </a:r>
          </a:p>
          <a:p>
            <a:pPr lvl="1"/>
            <a:r>
              <a:rPr lang="en-US" sz="1800" dirty="0" smtClean="0"/>
              <a:t>Say explicitly “</a:t>
            </a:r>
            <a:r>
              <a:rPr lang="en-US" sz="1800" dirty="0"/>
              <a:t>The following deﬁnition is taken verbatim </a:t>
            </a:r>
            <a:r>
              <a:rPr lang="en-US" sz="1800" dirty="0" smtClean="0"/>
              <a:t>from~\cite{x}.” if it is so.</a:t>
            </a:r>
          </a:p>
          <a:p>
            <a:pPr lvl="1"/>
            <a:r>
              <a:rPr lang="en-US" sz="1800" dirty="0" smtClean="0"/>
              <a:t>If </a:t>
            </a:r>
            <a:r>
              <a:rPr lang="en-US" sz="1800" dirty="0"/>
              <a:t>you base an </a:t>
            </a:r>
            <a:r>
              <a:rPr lang="en-US" sz="1800" dirty="0" smtClean="0"/>
              <a:t>entire section on </a:t>
            </a:r>
            <a:r>
              <a:rPr lang="en-US" sz="1800" dirty="0"/>
              <a:t>some other </a:t>
            </a:r>
            <a:r>
              <a:rPr lang="en-US" sz="1800" dirty="0" smtClean="0"/>
              <a:t>work - explain </a:t>
            </a:r>
            <a:r>
              <a:rPr lang="en-US" sz="1800" dirty="0"/>
              <a:t>this once at the </a:t>
            </a:r>
            <a:r>
              <a:rPr lang="en-US" sz="1800" dirty="0" smtClean="0"/>
              <a:t>beginning</a:t>
            </a:r>
          </a:p>
          <a:p>
            <a:r>
              <a:rPr lang="en-US" sz="1800" dirty="0"/>
              <a:t>Any cited work </a:t>
            </a:r>
            <a:r>
              <a:rPr lang="en-US" sz="1800" dirty="0" smtClean="0"/>
              <a:t>must be </a:t>
            </a:r>
            <a:r>
              <a:rPr lang="en-US" sz="1800" dirty="0"/>
              <a:t>referred to in the main text.</a:t>
            </a:r>
          </a:p>
          <a:p>
            <a:r>
              <a:rPr lang="en-US" sz="1800" dirty="0" smtClean="0"/>
              <a:t>Cite </a:t>
            </a:r>
            <a:r>
              <a:rPr lang="en-US" sz="1800" dirty="0"/>
              <a:t>those works that are relevant for your work, </a:t>
            </a:r>
            <a:r>
              <a:rPr lang="en-US" sz="1800" dirty="0" smtClean="0"/>
              <a:t>not everything </a:t>
            </a:r>
            <a:r>
              <a:rPr lang="en-US" sz="1800" dirty="0"/>
              <a:t>that you have read</a:t>
            </a:r>
            <a:r>
              <a:rPr lang="en-US" sz="1800" dirty="0" smtClean="0"/>
              <a:t>.</a:t>
            </a:r>
          </a:p>
          <a:p>
            <a:r>
              <a:rPr lang="en-US" sz="1800" dirty="0" smtClean="0"/>
              <a:t>Mandatory vs. helpful </a:t>
            </a:r>
            <a:r>
              <a:rPr lang="en-US" sz="1800" dirty="0"/>
              <a:t>references </a:t>
            </a:r>
            <a:r>
              <a:rPr lang="en-US" sz="1800" dirty="0" smtClean="0"/>
              <a:t>– you need to assume that people know; if </a:t>
            </a:r>
            <a:r>
              <a:rPr lang="en-US" sz="1800" dirty="0"/>
              <a:t>you are in doubt, ask your </a:t>
            </a:r>
            <a:r>
              <a:rPr lang="en-US" sz="1800" dirty="0" smtClean="0"/>
              <a:t>supervisor</a:t>
            </a:r>
          </a:p>
          <a:p>
            <a:r>
              <a:rPr lang="en-US" sz="1800" dirty="0" smtClean="0"/>
              <a:t>Avoid citing lecture handouts, </a:t>
            </a:r>
            <a:r>
              <a:rPr lang="en-US" sz="1800" dirty="0" err="1" smtClean="0"/>
              <a:t>wikipedia</a:t>
            </a:r>
            <a:r>
              <a:rPr lang="en-US" sz="1800" dirty="0" smtClean="0"/>
              <a:t>, </a:t>
            </a:r>
            <a:r>
              <a:rPr lang="en-US" sz="1800" dirty="0" err="1" smtClean="0"/>
              <a:t>etc</a:t>
            </a:r>
            <a:r>
              <a:rPr lang="en-US" sz="1800" dirty="0" smtClean="0"/>
              <a:t> – prefer textbooks and research papers to these sources</a:t>
            </a:r>
          </a:p>
          <a:p>
            <a:r>
              <a:rPr lang="en-US" sz="1800" dirty="0" smtClean="0"/>
              <a:t>Know </a:t>
            </a:r>
            <a:r>
              <a:rPr lang="en-US" sz="1800" dirty="0"/>
              <a:t>what you </a:t>
            </a:r>
            <a:r>
              <a:rPr lang="en-US" sz="1800" dirty="0" smtClean="0"/>
              <a:t>cite, do not copy blindly citations from other works	</a:t>
            </a:r>
          </a:p>
          <a:p>
            <a:r>
              <a:rPr lang="en-US" sz="1800" dirty="0"/>
              <a:t>The bibliography is one of the ﬁrst things a reader looks at</a:t>
            </a:r>
            <a:r>
              <a:rPr lang="en-US" sz="1800" dirty="0" smtClean="0"/>
              <a:t>. Expert – to check the context and what works are cited/omitted, novice – to find related/further reading.</a:t>
            </a:r>
          </a:p>
          <a:p>
            <a:r>
              <a:rPr lang="en-US" sz="1800" dirty="0"/>
              <a:t>After collecting the bibliographic </a:t>
            </a:r>
            <a:r>
              <a:rPr lang="en-US" sz="1800" dirty="0" smtClean="0"/>
              <a:t>details make sure they look consistent</a:t>
            </a:r>
            <a:endParaRPr lang="en-US" sz="1800" dirty="0"/>
          </a:p>
        </p:txBody>
      </p:sp>
    </p:spTree>
    <p:extLst>
      <p:ext uri="{BB962C8B-B14F-4D97-AF65-F5344CB8AC3E}">
        <p14:creationId xmlns:p14="http://schemas.microsoft.com/office/powerpoint/2010/main" val="15447185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Pitfalls to avoid</a:t>
            </a:r>
            <a:endParaRPr lang="en-US" dirty="0"/>
          </a:p>
        </p:txBody>
      </p:sp>
      <p:sp>
        <p:nvSpPr>
          <p:cNvPr id="3" name="Content Placeholder 2"/>
          <p:cNvSpPr>
            <a:spLocks noGrp="1"/>
          </p:cNvSpPr>
          <p:nvPr>
            <p:ph idx="1"/>
          </p:nvPr>
        </p:nvSpPr>
        <p:spPr/>
        <p:txBody>
          <a:bodyPr>
            <a:normAutofit/>
          </a:bodyPr>
          <a:lstStyle/>
          <a:p>
            <a:r>
              <a:rPr lang="en-US" dirty="0" smtClean="0"/>
              <a:t>Learn how to recognize a good venue (reputable journal, conference) and authors</a:t>
            </a:r>
          </a:p>
          <a:p>
            <a:r>
              <a:rPr lang="en-US" dirty="0" smtClean="0"/>
              <a:t>Even in these cases there is not guarantee that everything you read is true.</a:t>
            </a:r>
          </a:p>
          <a:p>
            <a:r>
              <a:rPr lang="en-US" dirty="0"/>
              <a:t>The Importance of being Cynical </a:t>
            </a:r>
            <a:endParaRPr lang="en-US" dirty="0" smtClean="0"/>
          </a:p>
          <a:p>
            <a:pPr lvl="1"/>
            <a:r>
              <a:rPr lang="en-US" dirty="0" smtClean="0"/>
              <a:t>We must be careful not to assume that it is not worth trying X, since X is “</a:t>
            </a:r>
            <a:r>
              <a:rPr lang="en-US" i="1" dirty="0" smtClean="0"/>
              <a:t>known” not to work, or Y is “known” to be better than X</a:t>
            </a:r>
          </a:p>
          <a:p>
            <a:endParaRPr lang="en-US" dirty="0" smtClean="0"/>
          </a:p>
          <a:p>
            <a:endParaRPr lang="en-US" dirty="0" smtClean="0"/>
          </a:p>
          <a:p>
            <a:endParaRPr lang="en-US" dirty="0"/>
          </a:p>
        </p:txBody>
      </p:sp>
    </p:spTree>
    <p:extLst>
      <p:ext uri="{BB962C8B-B14F-4D97-AF65-F5344CB8AC3E}">
        <p14:creationId xmlns:p14="http://schemas.microsoft.com/office/powerpoint/2010/main" val="6929202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1390"/>
            <a:ext cx="8208912" cy="614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7242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complex you approach should be</a:t>
            </a:r>
            <a:endParaRPr lang="en-US" dirty="0"/>
          </a:p>
        </p:txBody>
      </p:sp>
      <p:sp>
        <p:nvSpPr>
          <p:cNvPr id="3" name="Content Placeholder 2"/>
          <p:cNvSpPr>
            <a:spLocks noGrp="1"/>
          </p:cNvSpPr>
          <p:nvPr>
            <p:ph idx="1"/>
          </p:nvPr>
        </p:nvSpPr>
        <p:spPr>
          <a:xfrm>
            <a:off x="457200" y="1052736"/>
            <a:ext cx="8229600" cy="5328592"/>
          </a:xfrm>
        </p:spPr>
        <p:txBody>
          <a:bodyPr>
            <a:normAutofit fontScale="85000" lnSpcReduction="20000"/>
          </a:bodyPr>
          <a:lstStyle/>
          <a:p>
            <a:r>
              <a:rPr lang="en-US" sz="5100" b="1" dirty="0" smtClean="0"/>
              <a:t>Avoid unjustified complex solutions </a:t>
            </a:r>
          </a:p>
          <a:p>
            <a:r>
              <a:rPr lang="en-US" sz="5100" dirty="0" smtClean="0"/>
              <a:t>Simplicity is a strength, not a weakness, acknowledge it and claim it as an advantage </a:t>
            </a:r>
          </a:p>
          <a:p>
            <a:r>
              <a:rPr lang="en-US" sz="5100" dirty="0" smtClean="0"/>
              <a:t>“</a:t>
            </a:r>
            <a:r>
              <a:rPr lang="en-US" sz="5100" i="1" dirty="0" smtClean="0"/>
              <a:t>This is the simplest way to get results this good”. </a:t>
            </a:r>
          </a:p>
          <a:p>
            <a:r>
              <a:rPr lang="en-US" sz="5100" dirty="0" smtClean="0"/>
              <a:t>Justify the complexity of your approach </a:t>
            </a:r>
          </a:p>
          <a:p>
            <a:endParaRPr lang="en-US" i="1" dirty="0" smtClean="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a:xfrm>
            <a:off x="457200" y="1196752"/>
            <a:ext cx="8229600" cy="4857403"/>
          </a:xfrm>
        </p:spPr>
        <p:txBody>
          <a:bodyPr>
            <a:normAutofit fontScale="92500" lnSpcReduction="10000"/>
          </a:bodyPr>
          <a:lstStyle/>
          <a:p>
            <a:r>
              <a:rPr lang="en-US" b="1" dirty="0" smtClean="0"/>
              <a:t>Understand the state of the art (learning to read scientific literature)</a:t>
            </a:r>
          </a:p>
          <a:p>
            <a:pPr lvl="1"/>
            <a:r>
              <a:rPr lang="en-US" dirty="0" smtClean="0"/>
              <a:t>This will help you to avoid reinventing a wheel (or you will reinvent less wheels)</a:t>
            </a:r>
          </a:p>
          <a:p>
            <a:r>
              <a:rPr lang="en-US" b="1" dirty="0" smtClean="0"/>
              <a:t>Problem Relaxation:</a:t>
            </a:r>
          </a:p>
          <a:p>
            <a:pPr lvl="1"/>
            <a:r>
              <a:rPr lang="en-US" i="1" dirty="0" smtClean="0"/>
              <a:t>If there is a problem you can't solve, then there is an easier problem you can solve: find it. </a:t>
            </a:r>
          </a:p>
          <a:p>
            <a:pPr lvl="1"/>
            <a:r>
              <a:rPr lang="en-US" dirty="0" smtClean="0">
                <a:hlinkClick r:id="rId2"/>
              </a:rPr>
              <a:t>http://en.wikipedia.org/wiki/How_to_Solve_It</a:t>
            </a:r>
            <a:endParaRPr lang="en-US" i="1" dirty="0" smtClean="0"/>
          </a:p>
          <a:p>
            <a:r>
              <a:rPr lang="en-US" b="1" dirty="0" smtClean="0"/>
              <a:t>Looking to other Fields for Solutions:</a:t>
            </a:r>
          </a:p>
          <a:p>
            <a:pPr lvl="1"/>
            <a:r>
              <a:rPr lang="en-US" dirty="0" smtClean="0"/>
              <a:t>Can you find a problem related to yours that has been solved and use it to solve your problem?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323528" y="260648"/>
            <a:ext cx="8641394" cy="61206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95536" y="0"/>
            <a:ext cx="8496944" cy="644235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Academic/scientific research</a:t>
            </a:r>
            <a:endParaRPr lang="en-US" dirty="0"/>
          </a:p>
        </p:txBody>
      </p:sp>
      <p:sp>
        <p:nvSpPr>
          <p:cNvPr id="3" name="Content Placeholder 2"/>
          <p:cNvSpPr>
            <a:spLocks noGrp="1"/>
          </p:cNvSpPr>
          <p:nvPr>
            <p:ph idx="1"/>
          </p:nvPr>
        </p:nvSpPr>
        <p:spPr>
          <a:xfrm>
            <a:off x="457200" y="1052736"/>
            <a:ext cx="8229600" cy="5256584"/>
          </a:xfrm>
        </p:spPr>
        <p:txBody>
          <a:bodyPr>
            <a:normAutofit fontScale="92500" lnSpcReduction="20000"/>
          </a:bodyPr>
          <a:lstStyle/>
          <a:p>
            <a:pPr marL="0" indent="0">
              <a:buNone/>
            </a:pPr>
            <a:r>
              <a:rPr lang="en-US" dirty="0" smtClean="0"/>
              <a:t>There are different (often evolving) opinions on:</a:t>
            </a:r>
          </a:p>
          <a:p>
            <a:r>
              <a:rPr lang="en-US" dirty="0" smtClean="0"/>
              <a:t>Science vs. research vs. engineering</a:t>
            </a:r>
          </a:p>
          <a:p>
            <a:r>
              <a:rPr lang="en-US" dirty="0" smtClean="0"/>
              <a:t>Basic research</a:t>
            </a:r>
          </a:p>
          <a:p>
            <a:r>
              <a:rPr lang="en-US" dirty="0" smtClean="0"/>
              <a:t>Theoretical</a:t>
            </a:r>
          </a:p>
          <a:p>
            <a:r>
              <a:rPr lang="en-US" dirty="0" smtClean="0"/>
              <a:t>Conceptual-theoretical</a:t>
            </a:r>
          </a:p>
          <a:p>
            <a:r>
              <a:rPr lang="en-US" dirty="0" smtClean="0"/>
              <a:t>Experimental</a:t>
            </a:r>
          </a:p>
          <a:p>
            <a:r>
              <a:rPr lang="en-US" dirty="0" smtClean="0"/>
              <a:t>Design science</a:t>
            </a:r>
          </a:p>
          <a:p>
            <a:r>
              <a:rPr lang="en-US" dirty="0" smtClean="0"/>
              <a:t>R&amp;D</a:t>
            </a:r>
          </a:p>
          <a:p>
            <a:r>
              <a:rPr lang="en-US" dirty="0" smtClean="0"/>
              <a:t>How research should be validated</a:t>
            </a:r>
          </a:p>
          <a:p>
            <a:pPr marL="0" indent="0">
              <a:buNone/>
            </a:pPr>
            <a:r>
              <a:rPr lang="en-US" sz="2400" dirty="0" smtClean="0"/>
              <a:t>Methods vary a lot from one field to the other, but research question should be aligned with a right research method and evaluation methodology. When you make statements of what has been achieved, check the alignment of the above once more.</a:t>
            </a:r>
            <a:endParaRPr lang="en-US" sz="2400" dirty="0"/>
          </a:p>
        </p:txBody>
      </p:sp>
    </p:spTree>
    <p:extLst>
      <p:ext uri="{BB962C8B-B14F-4D97-AF65-F5344CB8AC3E}">
        <p14:creationId xmlns:p14="http://schemas.microsoft.com/office/powerpoint/2010/main" val="25667011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common problems with figures</a:t>
            </a:r>
            <a:endParaRPr lang="en-US" dirty="0"/>
          </a:p>
        </p:txBody>
      </p:sp>
      <p:sp>
        <p:nvSpPr>
          <p:cNvPr id="3" name="Content Placeholder 2"/>
          <p:cNvSpPr>
            <a:spLocks noGrp="1"/>
          </p:cNvSpPr>
          <p:nvPr>
            <p:ph idx="1"/>
          </p:nvPr>
        </p:nvSpPr>
        <p:spPr>
          <a:xfrm>
            <a:off x="457200" y="1052736"/>
            <a:ext cx="8229600" cy="5472608"/>
          </a:xfrm>
        </p:spPr>
        <p:txBody>
          <a:bodyPr>
            <a:normAutofit fontScale="47500" lnSpcReduction="20000"/>
          </a:bodyPr>
          <a:lstStyle/>
          <a:p>
            <a:pPr>
              <a:buNone/>
            </a:pPr>
            <a:r>
              <a:rPr lang="en-US" sz="4200" dirty="0" smtClean="0"/>
              <a:t>1. Too many patterns on bars</a:t>
            </a:r>
          </a:p>
          <a:p>
            <a:pPr>
              <a:buNone/>
            </a:pPr>
            <a:r>
              <a:rPr lang="en-US" sz="4200" dirty="0" smtClean="0"/>
              <a:t>2. Use of both different symbols and different lines</a:t>
            </a:r>
          </a:p>
          <a:p>
            <a:pPr>
              <a:buNone/>
            </a:pPr>
            <a:r>
              <a:rPr lang="en-US" sz="4200" dirty="0" smtClean="0"/>
              <a:t>3. Too many shades of gray on bars</a:t>
            </a:r>
          </a:p>
          <a:p>
            <a:pPr>
              <a:buNone/>
            </a:pPr>
            <a:r>
              <a:rPr lang="en-US" sz="4200" dirty="0" smtClean="0"/>
              <a:t>4. Lines too thin (or thick)</a:t>
            </a:r>
          </a:p>
          <a:p>
            <a:pPr>
              <a:buNone/>
            </a:pPr>
            <a:r>
              <a:rPr lang="en-US" sz="4200" dirty="0" smtClean="0"/>
              <a:t>5. Use of three-dimensional bars for only two variables</a:t>
            </a:r>
          </a:p>
          <a:p>
            <a:pPr>
              <a:buNone/>
            </a:pPr>
            <a:r>
              <a:rPr lang="en-US" sz="4200" dirty="0" smtClean="0"/>
              <a:t>6. Lettering too small and font difficult to read</a:t>
            </a:r>
          </a:p>
          <a:p>
            <a:pPr>
              <a:buNone/>
            </a:pPr>
            <a:r>
              <a:rPr lang="en-US" sz="4200" dirty="0" smtClean="0"/>
              <a:t>7. Symbols too small or difficult to distinguish</a:t>
            </a:r>
          </a:p>
          <a:p>
            <a:pPr>
              <a:buNone/>
            </a:pPr>
            <a:r>
              <a:rPr lang="en-US" sz="4200" dirty="0" smtClean="0"/>
              <a:t>8. Redundant title printed on graph</a:t>
            </a:r>
          </a:p>
          <a:p>
            <a:pPr>
              <a:buNone/>
            </a:pPr>
            <a:r>
              <a:rPr lang="en-US" sz="4200" dirty="0" smtClean="0"/>
              <a:t>9. Use of gray symbols or lines</a:t>
            </a:r>
          </a:p>
          <a:p>
            <a:pPr>
              <a:buNone/>
            </a:pPr>
            <a:r>
              <a:rPr lang="en-US" sz="4200" dirty="0" smtClean="0"/>
              <a:t>10.Key outside the graph</a:t>
            </a:r>
          </a:p>
          <a:p>
            <a:pPr>
              <a:buNone/>
            </a:pPr>
            <a:r>
              <a:rPr lang="en-US" sz="4200" dirty="0" smtClean="0">
                <a:solidFill>
                  <a:srgbClr val="C00000"/>
                </a:solidFill>
              </a:rPr>
              <a:t>11.Unnecessary numbers in the axis</a:t>
            </a:r>
          </a:p>
          <a:p>
            <a:pPr>
              <a:buNone/>
            </a:pPr>
            <a:r>
              <a:rPr lang="en-US" sz="4200" dirty="0" smtClean="0">
                <a:solidFill>
                  <a:srgbClr val="C00000"/>
                </a:solidFill>
              </a:rPr>
              <a:t>12.Multiple colors map to the same shade of gray</a:t>
            </a:r>
          </a:p>
          <a:p>
            <a:pPr>
              <a:buNone/>
            </a:pPr>
            <a:r>
              <a:rPr lang="en-US" sz="4200" dirty="0" smtClean="0">
                <a:solidFill>
                  <a:srgbClr val="C00000"/>
                </a:solidFill>
              </a:rPr>
              <a:t>13.Unnecessary shading in background</a:t>
            </a:r>
          </a:p>
          <a:p>
            <a:pPr>
              <a:buNone/>
            </a:pPr>
            <a:r>
              <a:rPr lang="en-US" sz="4200" dirty="0" smtClean="0">
                <a:solidFill>
                  <a:srgbClr val="C00000"/>
                </a:solidFill>
              </a:rPr>
              <a:t>14.Using bitmap graphics (instead of vector graphics)</a:t>
            </a:r>
          </a:p>
          <a:p>
            <a:pPr>
              <a:buNone/>
            </a:pPr>
            <a:r>
              <a:rPr lang="en-US" sz="4200" dirty="0" smtClean="0">
                <a:solidFill>
                  <a:srgbClr val="C00000"/>
                </a:solidFill>
              </a:rPr>
              <a:t>15.General carelessness</a:t>
            </a:r>
          </a:p>
          <a:p>
            <a:pPr>
              <a:buNone/>
            </a:pPr>
            <a:endParaRPr lang="en-US" sz="1900" b="1" dirty="0" smtClean="0"/>
          </a:p>
          <a:p>
            <a:pPr>
              <a:buNone/>
            </a:pPr>
            <a:r>
              <a:rPr lang="en-US" b="1" dirty="0" smtClean="0"/>
              <a:t>Eileen K Schofield: Quality of Graphs in Scientific Journals: An Exploratory Study. Science Editor, 25 (2), 39-41 </a:t>
            </a:r>
          </a:p>
          <a:p>
            <a:pPr>
              <a:buNone/>
            </a:pPr>
            <a:r>
              <a:rPr lang="en-US" b="1" dirty="0" err="1" smtClean="0">
                <a:solidFill>
                  <a:srgbClr val="C00000"/>
                </a:solidFill>
              </a:rPr>
              <a:t>Eamonn</a:t>
            </a:r>
            <a:r>
              <a:rPr lang="en-US" b="1" dirty="0" smtClean="0">
                <a:solidFill>
                  <a:srgbClr val="C00000"/>
                </a:solidFill>
              </a:rPr>
              <a:t> Keogh: </a:t>
            </a:r>
            <a:r>
              <a:rPr lang="en-US" b="1" i="1" dirty="0" smtClean="0">
                <a:solidFill>
                  <a:srgbClr val="C00000"/>
                </a:solidFill>
              </a:rPr>
              <a:t>My Pet Peeves </a:t>
            </a:r>
            <a:endParaRPr lang="en-US"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Maintain a critical attitude to what you do and what you write</a:t>
            </a:r>
            <a:endParaRPr lang="en-US" dirty="0"/>
          </a:p>
        </p:txBody>
      </p:sp>
      <p:sp>
        <p:nvSpPr>
          <p:cNvPr id="3" name="Content Placeholder 2"/>
          <p:cNvSpPr>
            <a:spLocks noGrp="1"/>
          </p:cNvSpPr>
          <p:nvPr>
            <p:ph idx="1"/>
          </p:nvPr>
        </p:nvSpPr>
        <p:spPr/>
        <p:txBody>
          <a:bodyPr>
            <a:normAutofit/>
          </a:bodyPr>
          <a:lstStyle/>
          <a:p>
            <a:r>
              <a:rPr lang="en-US" i="1" dirty="0" smtClean="0"/>
              <a:t>“To catch a thief, you must think like a thief”</a:t>
            </a:r>
          </a:p>
          <a:p>
            <a:r>
              <a:rPr lang="en-US" i="1" dirty="0" smtClean="0"/>
              <a:t>To convince a reviewer/evaluator/reader, you must think like a reviewer</a:t>
            </a:r>
          </a:p>
          <a:p>
            <a:endParaRPr lang="en-US" dirty="0" smtClean="0"/>
          </a:p>
          <a:p>
            <a:r>
              <a:rPr lang="en-US" dirty="0" smtClean="0"/>
              <a:t>Taking a systematic approach, and being self- critical at every stage will help you chances greatly.</a:t>
            </a:r>
          </a:p>
          <a:p>
            <a:r>
              <a:rPr lang="en-US" dirty="0" smtClean="0"/>
              <a:t>Take pride in your work </a:t>
            </a:r>
          </a:p>
          <a:p>
            <a:endParaRPr lang="en-US" i="1" dirty="0" smtClean="0"/>
          </a:p>
          <a:p>
            <a:endParaRPr lang="en-US" i="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How to do good research, get it published in SIGKDD and get it cited!</a:t>
            </a:r>
            <a:r>
              <a:rPr lang="en-US" dirty="0" smtClean="0"/>
              <a:t> </a:t>
            </a:r>
            <a:r>
              <a:rPr lang="en-US" dirty="0" err="1" smtClean="0"/>
              <a:t>Eamonn</a:t>
            </a:r>
            <a:r>
              <a:rPr lang="en-US" dirty="0" smtClean="0"/>
              <a:t> Keogh </a:t>
            </a:r>
          </a:p>
          <a:p>
            <a:pPr lvl="1"/>
            <a:r>
              <a:rPr lang="en-US" dirty="0" smtClean="0"/>
              <a:t>Start from the slide 67 </a:t>
            </a:r>
          </a:p>
          <a:p>
            <a:r>
              <a:rPr lang="en-US" b="1" dirty="0"/>
              <a:t>Herbert A. </a:t>
            </a:r>
            <a:r>
              <a:rPr lang="en-US" b="1" dirty="0" smtClean="0"/>
              <a:t>Simon. </a:t>
            </a:r>
            <a:r>
              <a:rPr lang="en-US" b="1" dirty="0"/>
              <a:t>The Sciences of the </a:t>
            </a:r>
            <a:r>
              <a:rPr lang="en-US" b="1" dirty="0" smtClean="0"/>
              <a:t>Artificial, </a:t>
            </a:r>
            <a:r>
              <a:rPr lang="en-US" b="1" dirty="0"/>
              <a:t>MIT </a:t>
            </a:r>
            <a:r>
              <a:rPr lang="en-US" b="1" dirty="0" smtClean="0"/>
              <a:t>Press</a:t>
            </a:r>
          </a:p>
          <a:p>
            <a:r>
              <a:rPr lang="en-US" b="1" dirty="0" smtClean="0"/>
              <a:t>Research methods</a:t>
            </a:r>
          </a:p>
          <a:p>
            <a:r>
              <a:rPr lang="en-US" b="1" i="1" dirty="0"/>
              <a:t>Should Computer </a:t>
            </a:r>
            <a:r>
              <a:rPr lang="en-US" b="1" i="1" dirty="0" smtClean="0"/>
              <a:t>Scientists Experiment More</a:t>
            </a:r>
            <a:r>
              <a:rPr lang="en-US" b="1" i="1" dirty="0"/>
              <a:t>? </a:t>
            </a:r>
            <a:r>
              <a:rPr lang="en-US" i="1" dirty="0"/>
              <a:t>Walter F. </a:t>
            </a:r>
            <a:r>
              <a:rPr lang="en-US" i="1" dirty="0" err="1" smtClean="0"/>
              <a:t>Tichy</a:t>
            </a:r>
            <a:r>
              <a:rPr lang="en-US" i="1" dirty="0" smtClean="0"/>
              <a:t>, 1998</a:t>
            </a:r>
          </a:p>
          <a:p>
            <a:pPr lvl="1"/>
            <a:r>
              <a:rPr lang="en-US" sz="1400" dirty="0">
                <a:hlinkClick r:id="rId2"/>
              </a:rPr>
              <a:t>http://wwwis.win.tue.nl/~gfletcher/2id35-</a:t>
            </a:r>
            <a:r>
              <a:rPr lang="en-US" sz="1400" dirty="0" smtClean="0">
                <a:hlinkClick r:id="rId2"/>
              </a:rPr>
              <a:t>spring13/</a:t>
            </a:r>
            <a:r>
              <a:rPr lang="en-US" sz="1400" dirty="0">
                <a:hlinkClick r:id="rId2"/>
              </a:rPr>
              <a:t>reading/tichy.pdf</a:t>
            </a:r>
            <a:endParaRPr lang="en-US" sz="1400" dirty="0"/>
          </a:p>
          <a:p>
            <a:r>
              <a:rPr lang="en-US" b="1" dirty="0" smtClean="0"/>
              <a:t>Three </a:t>
            </a:r>
            <a:r>
              <a:rPr lang="en-US" b="1" dirty="0"/>
              <a:t>traditions of </a:t>
            </a:r>
            <a:r>
              <a:rPr lang="en-US" b="1" dirty="0" smtClean="0"/>
              <a:t>computing, </a:t>
            </a:r>
            <a:r>
              <a:rPr lang="en-US" u="sng" dirty="0">
                <a:hlinkClick r:id="rId3"/>
              </a:rPr>
              <a:t>Matti </a:t>
            </a:r>
            <a:r>
              <a:rPr lang="en-US" u="sng" dirty="0" smtClean="0">
                <a:hlinkClick r:id="rId3"/>
              </a:rPr>
              <a:t>Tedre</a:t>
            </a:r>
            <a:endParaRPr lang="en-US" u="sng" dirty="0" smtClean="0"/>
          </a:p>
          <a:p>
            <a:pPr lvl="1"/>
            <a:r>
              <a:rPr lang="ro-RO" sz="1500" dirty="0"/>
              <a:t>http://dx.doi.org/10.1080/08993400802332332 </a:t>
            </a:r>
          </a:p>
        </p:txBody>
      </p:sp>
    </p:spTree>
    <p:extLst>
      <p:ext uri="{BB962C8B-B14F-4D97-AF65-F5344CB8AC3E}">
        <p14:creationId xmlns:p14="http://schemas.microsoft.com/office/powerpoint/2010/main" val="3099282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 yourself)</a:t>
            </a:r>
            <a:endParaRPr lang="en-US" dirty="0"/>
          </a:p>
        </p:txBody>
      </p:sp>
      <p:sp>
        <p:nvSpPr>
          <p:cNvPr id="3" name="Content Placeholder 2"/>
          <p:cNvSpPr>
            <a:spLocks noGrp="1"/>
          </p:cNvSpPr>
          <p:nvPr>
            <p:ph idx="1"/>
          </p:nvPr>
        </p:nvSpPr>
        <p:spPr/>
        <p:txBody>
          <a:bodyPr>
            <a:normAutofit/>
          </a:bodyPr>
          <a:lstStyle/>
          <a:p>
            <a:r>
              <a:rPr lang="en-US" dirty="0" smtClean="0"/>
              <a:t>What are you most concerned/uncertain about with respect to your proposed project?</a:t>
            </a:r>
            <a:endParaRPr lang="en-US" b="1" dirty="0"/>
          </a:p>
          <a:p>
            <a:r>
              <a:rPr lang="en-US" dirty="0" smtClean="0"/>
              <a:t>How do you see your project fitting into the paradigms we’ve discussed above?</a:t>
            </a:r>
          </a:p>
          <a:p>
            <a:r>
              <a:rPr lang="en-US" dirty="0" smtClean="0"/>
              <a:t>Do you have clear metrics of success for your project?</a:t>
            </a:r>
          </a:p>
          <a:p>
            <a:pPr lvl="1"/>
            <a:r>
              <a:rPr lang="en-US" dirty="0" smtClean="0"/>
              <a:t>Or </a:t>
            </a:r>
            <a:r>
              <a:rPr lang="en-US" dirty="0"/>
              <a:t>is this part of the process itself</a:t>
            </a:r>
            <a:r>
              <a:rPr lang="en-US" dirty="0" smtClean="0"/>
              <a:t>?</a:t>
            </a:r>
          </a:p>
          <a:p>
            <a:r>
              <a:rPr lang="en-US" dirty="0" smtClean="0"/>
              <a:t>Does your project have a well defined scope?</a:t>
            </a:r>
          </a:p>
          <a:p>
            <a:pPr lvl="1"/>
            <a:r>
              <a:rPr lang="en-US" dirty="0" smtClean="0"/>
              <a:t>Or is this part of the process itself?</a:t>
            </a:r>
            <a:endParaRPr lang="en-US" dirty="0"/>
          </a:p>
        </p:txBody>
      </p:sp>
    </p:spTree>
    <p:extLst>
      <p:ext uri="{BB962C8B-B14F-4D97-AF65-F5344CB8AC3E}">
        <p14:creationId xmlns:p14="http://schemas.microsoft.com/office/powerpoint/2010/main" val="39490926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idx="1"/>
          </p:nvPr>
        </p:nvSpPr>
        <p:spPr/>
        <p:txBody>
          <a:bodyPr/>
          <a:lstStyle/>
          <a:p>
            <a:r>
              <a:rPr lang="en-US" dirty="0" smtClean="0"/>
              <a:t>Remember that the </a:t>
            </a:r>
            <a:r>
              <a:rPr lang="en-US" dirty="0" smtClean="0">
                <a:solidFill>
                  <a:srgbClr val="FF6600"/>
                </a:solidFill>
              </a:rPr>
              <a:t>final report</a:t>
            </a:r>
            <a:r>
              <a:rPr lang="en-US" dirty="0" smtClean="0"/>
              <a:t> (50% of final grade) is due before 23:00 on Sunday 26 January</a:t>
            </a:r>
          </a:p>
          <a:p>
            <a:r>
              <a:rPr lang="en-US" dirty="0" smtClean="0"/>
              <a:t>Remember that </a:t>
            </a:r>
            <a:r>
              <a:rPr lang="en-US" dirty="0" smtClean="0">
                <a:solidFill>
                  <a:srgbClr val="FF6600"/>
                </a:solidFill>
              </a:rPr>
              <a:t>final presentations</a:t>
            </a:r>
            <a:r>
              <a:rPr lang="en-US" dirty="0" smtClean="0"/>
              <a:t> (20% of final grade) will be 29, 30, and 31 January (Wednesday, Thursday, and Friday)</a:t>
            </a:r>
          </a:p>
          <a:p>
            <a:pPr lvl="1"/>
            <a:r>
              <a:rPr lang="en-US" dirty="0" smtClean="0"/>
              <a:t>Times/locations to be announced</a:t>
            </a:r>
          </a:p>
          <a:p>
            <a:pPr lvl="1"/>
            <a:r>
              <a:rPr lang="en-US" dirty="0" smtClean="0"/>
              <a:t>We will use Doodle again</a:t>
            </a:r>
            <a:endParaRPr lang="en-US" dirty="0"/>
          </a:p>
        </p:txBody>
      </p:sp>
      <p:sp>
        <p:nvSpPr>
          <p:cNvPr id="5" name="Slide Number Placeholder 4"/>
          <p:cNvSpPr>
            <a:spLocks noGrp="1"/>
          </p:cNvSpPr>
          <p:nvPr>
            <p:ph type="sldNum" sz="quarter" idx="12"/>
          </p:nvPr>
        </p:nvSpPr>
        <p:spPr/>
        <p:txBody>
          <a:bodyPr/>
          <a:lstStyle/>
          <a:p>
            <a:fld id="{6614ECFC-E50C-43D3-B8F0-45E8546E5638}" type="slidenum">
              <a:rPr lang="en-US" smtClean="0"/>
              <a:pPr/>
              <a:t>53</a:t>
            </a:fld>
            <a:endParaRPr lang="en-US" dirty="0"/>
          </a:p>
        </p:txBody>
      </p:sp>
    </p:spTree>
    <p:extLst>
      <p:ext uri="{BB962C8B-B14F-4D97-AF65-F5344CB8AC3E}">
        <p14:creationId xmlns:p14="http://schemas.microsoft.com/office/powerpoint/2010/main" val="36125820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idx="4294967295"/>
          </p:nvPr>
        </p:nvSpPr>
        <p:spPr/>
        <p:txBody>
          <a:bodyPr>
            <a:normAutofit fontScale="90000"/>
          </a:bodyPr>
          <a:lstStyle/>
          <a:p>
            <a:pPr eaLnBrk="1" hangingPunct="1"/>
            <a:r>
              <a:rPr lang="en-US" smtClean="0"/>
              <a:t>A multimethodological approach to the construction of an IS</a:t>
            </a:r>
          </a:p>
        </p:txBody>
      </p:sp>
      <p:grpSp>
        <p:nvGrpSpPr>
          <p:cNvPr id="123906" name="Group 4"/>
          <p:cNvGrpSpPr>
            <a:grpSpLocks noChangeAspect="1"/>
          </p:cNvGrpSpPr>
          <p:nvPr/>
        </p:nvGrpSpPr>
        <p:grpSpPr bwMode="auto">
          <a:xfrm>
            <a:off x="757238" y="1744663"/>
            <a:ext cx="7315200" cy="3327400"/>
            <a:chOff x="3592" y="6874"/>
            <a:chExt cx="4508" cy="2050"/>
          </a:xfrm>
        </p:grpSpPr>
        <p:sp>
          <p:nvSpPr>
            <p:cNvPr id="123908" name="AutoShape 5"/>
            <p:cNvSpPr>
              <a:spLocks noChangeAspect="1" noChangeArrowheads="1"/>
            </p:cNvSpPr>
            <p:nvPr/>
          </p:nvSpPr>
          <p:spPr bwMode="auto">
            <a:xfrm>
              <a:off x="3592" y="6874"/>
              <a:ext cx="4508" cy="2050"/>
            </a:xfrm>
            <a:prstGeom prst="rect">
              <a:avLst/>
            </a:prstGeom>
            <a:noFill/>
            <a:ln w="9525">
              <a:noFill/>
              <a:miter lim="800000"/>
              <a:headEnd/>
              <a:tailEnd/>
            </a:ln>
          </p:spPr>
          <p:txBody>
            <a:bodyPr/>
            <a:lstStyle/>
            <a:p>
              <a:pPr algn="ctr"/>
              <a:endParaRPr lang="en-US"/>
            </a:p>
          </p:txBody>
        </p:sp>
        <p:sp>
          <p:nvSpPr>
            <p:cNvPr id="123909" name="Oval 6"/>
            <p:cNvSpPr>
              <a:spLocks noChangeArrowheads="1"/>
            </p:cNvSpPr>
            <p:nvPr/>
          </p:nvSpPr>
          <p:spPr bwMode="auto">
            <a:xfrm>
              <a:off x="4860" y="7602"/>
              <a:ext cx="1980" cy="720"/>
            </a:xfrm>
            <a:prstGeom prst="ellipse">
              <a:avLst/>
            </a:prstGeom>
            <a:solidFill>
              <a:srgbClr val="FFFFFF"/>
            </a:solidFill>
            <a:ln w="9525">
              <a:solidFill>
                <a:srgbClr val="000000"/>
              </a:solidFill>
              <a:round/>
              <a:headEnd/>
              <a:tailEnd/>
            </a:ln>
          </p:spPr>
          <p:txBody>
            <a:bodyPr lIns="18000" tIns="10800" rIns="18000" bIns="10800"/>
            <a:lstStyle/>
            <a:p>
              <a:pPr algn="ctr"/>
              <a:r>
                <a:rPr lang="en-US" altLang="zh-CN" sz="2400">
                  <a:latin typeface="Times New Roman" pitchFamily="18" charset="0"/>
                  <a:ea typeface="宋体"/>
                  <a:cs typeface="宋体"/>
                </a:rPr>
                <a:t>IS</a:t>
              </a:r>
            </a:p>
            <a:p>
              <a:pPr algn="ctr"/>
              <a:r>
                <a:rPr lang="en-US" altLang="zh-CN" sz="2400">
                  <a:latin typeface="Times New Roman" pitchFamily="18" charset="0"/>
                  <a:ea typeface="宋体"/>
                  <a:cs typeface="宋体"/>
                </a:rPr>
                <a:t>Development</a:t>
              </a:r>
              <a:endParaRPr lang="en-US" sz="2400"/>
            </a:p>
          </p:txBody>
        </p:sp>
        <p:sp>
          <p:nvSpPr>
            <p:cNvPr id="123910" name="Oval 7"/>
            <p:cNvSpPr>
              <a:spLocks noChangeArrowheads="1"/>
            </p:cNvSpPr>
            <p:nvPr/>
          </p:nvSpPr>
          <p:spPr bwMode="auto">
            <a:xfrm>
              <a:off x="6112" y="8502"/>
              <a:ext cx="1980" cy="414"/>
            </a:xfrm>
            <a:prstGeom prst="ellipse">
              <a:avLst/>
            </a:prstGeom>
            <a:solidFill>
              <a:srgbClr val="FFFFFF"/>
            </a:solidFill>
            <a:ln w="9525">
              <a:solidFill>
                <a:srgbClr val="000000"/>
              </a:solidFill>
              <a:round/>
              <a:headEnd/>
              <a:tailEnd/>
            </a:ln>
          </p:spPr>
          <p:txBody>
            <a:bodyPr lIns="18000" tIns="10800" rIns="18000" bIns="10800"/>
            <a:lstStyle/>
            <a:p>
              <a:pPr algn="ctr"/>
              <a:r>
                <a:rPr lang="en-US" altLang="zh-CN" sz="2400">
                  <a:latin typeface="Times New Roman" pitchFamily="18" charset="0"/>
                  <a:ea typeface="宋体"/>
                  <a:cs typeface="宋体"/>
                </a:rPr>
                <a:t>Experimentation</a:t>
              </a:r>
              <a:endParaRPr lang="en-US" sz="2400"/>
            </a:p>
          </p:txBody>
        </p:sp>
        <p:sp>
          <p:nvSpPr>
            <p:cNvPr id="123911" name="Oval 8"/>
            <p:cNvSpPr>
              <a:spLocks noChangeArrowheads="1"/>
            </p:cNvSpPr>
            <p:nvPr/>
          </p:nvSpPr>
          <p:spPr bwMode="auto">
            <a:xfrm>
              <a:off x="4860" y="6882"/>
              <a:ext cx="1980" cy="414"/>
            </a:xfrm>
            <a:prstGeom prst="ellipse">
              <a:avLst/>
            </a:prstGeom>
            <a:solidFill>
              <a:srgbClr val="FFFFFF"/>
            </a:solidFill>
            <a:ln w="9525">
              <a:solidFill>
                <a:srgbClr val="000000"/>
              </a:solidFill>
              <a:round/>
              <a:headEnd/>
              <a:tailEnd/>
            </a:ln>
          </p:spPr>
          <p:txBody>
            <a:bodyPr lIns="18000" tIns="10800" rIns="18000" bIns="10800"/>
            <a:lstStyle/>
            <a:p>
              <a:pPr algn="ctr"/>
              <a:r>
                <a:rPr lang="en-US" altLang="zh-CN" sz="2400">
                  <a:latin typeface="Times New Roman" pitchFamily="18" charset="0"/>
                  <a:ea typeface="宋体"/>
                  <a:cs typeface="宋体"/>
                </a:rPr>
                <a:t>Theory Building</a:t>
              </a:r>
              <a:endParaRPr lang="en-US" sz="2400"/>
            </a:p>
          </p:txBody>
        </p:sp>
        <p:sp>
          <p:nvSpPr>
            <p:cNvPr id="123912" name="Oval 9"/>
            <p:cNvSpPr>
              <a:spLocks noChangeArrowheads="1"/>
            </p:cNvSpPr>
            <p:nvPr/>
          </p:nvSpPr>
          <p:spPr bwMode="auto">
            <a:xfrm>
              <a:off x="3600" y="8502"/>
              <a:ext cx="1980" cy="414"/>
            </a:xfrm>
            <a:prstGeom prst="ellipse">
              <a:avLst/>
            </a:prstGeom>
            <a:solidFill>
              <a:srgbClr val="FFFFFF"/>
            </a:solidFill>
            <a:ln w="9525">
              <a:solidFill>
                <a:srgbClr val="000000"/>
              </a:solidFill>
              <a:round/>
              <a:headEnd/>
              <a:tailEnd/>
            </a:ln>
          </p:spPr>
          <p:txBody>
            <a:bodyPr lIns="18000" tIns="10800" rIns="18000" bIns="10800"/>
            <a:lstStyle/>
            <a:p>
              <a:pPr algn="ctr"/>
              <a:r>
                <a:rPr lang="en-US" altLang="zh-CN" sz="2400">
                  <a:latin typeface="Times New Roman" pitchFamily="18" charset="0"/>
                  <a:ea typeface="宋体"/>
                  <a:cs typeface="宋体"/>
                </a:rPr>
                <a:t>Observation</a:t>
              </a:r>
              <a:endParaRPr lang="en-US" sz="2400"/>
            </a:p>
          </p:txBody>
        </p:sp>
        <p:cxnSp>
          <p:nvCxnSpPr>
            <p:cNvPr id="123913" name="AutoShape 10"/>
            <p:cNvCxnSpPr>
              <a:cxnSpLocks noChangeShapeType="1"/>
            </p:cNvCxnSpPr>
            <p:nvPr/>
          </p:nvCxnSpPr>
          <p:spPr bwMode="auto">
            <a:xfrm rot="10800000" flipV="1">
              <a:off x="4590" y="7089"/>
              <a:ext cx="270" cy="1413"/>
            </a:xfrm>
            <a:prstGeom prst="bentConnector2">
              <a:avLst/>
            </a:prstGeom>
            <a:noFill/>
            <a:ln w="9525">
              <a:solidFill>
                <a:srgbClr val="000000"/>
              </a:solidFill>
              <a:miter lim="800000"/>
              <a:headEnd type="triangle" w="med" len="med"/>
              <a:tailEnd type="triangle" w="med" len="med"/>
            </a:ln>
          </p:spPr>
        </p:cxnSp>
        <p:cxnSp>
          <p:nvCxnSpPr>
            <p:cNvPr id="123914" name="AutoShape 11"/>
            <p:cNvCxnSpPr>
              <a:cxnSpLocks noChangeShapeType="1"/>
            </p:cNvCxnSpPr>
            <p:nvPr/>
          </p:nvCxnSpPr>
          <p:spPr bwMode="auto">
            <a:xfrm>
              <a:off x="6840" y="7089"/>
              <a:ext cx="262" cy="1413"/>
            </a:xfrm>
            <a:prstGeom prst="bentConnector2">
              <a:avLst/>
            </a:prstGeom>
            <a:noFill/>
            <a:ln w="9525">
              <a:solidFill>
                <a:srgbClr val="000000"/>
              </a:solidFill>
              <a:miter lim="800000"/>
              <a:headEnd type="triangle" w="med" len="med"/>
              <a:tailEnd type="triangle" w="med" len="med"/>
            </a:ln>
          </p:spPr>
        </p:cxnSp>
        <p:cxnSp>
          <p:nvCxnSpPr>
            <p:cNvPr id="123915" name="AutoShape 12"/>
            <p:cNvCxnSpPr>
              <a:cxnSpLocks noChangeShapeType="1"/>
            </p:cNvCxnSpPr>
            <p:nvPr/>
          </p:nvCxnSpPr>
          <p:spPr bwMode="auto">
            <a:xfrm>
              <a:off x="5580" y="8709"/>
              <a:ext cx="532" cy="1"/>
            </a:xfrm>
            <a:prstGeom prst="straightConnector1">
              <a:avLst/>
            </a:prstGeom>
            <a:noFill/>
            <a:ln w="9525">
              <a:solidFill>
                <a:srgbClr val="000000"/>
              </a:solidFill>
              <a:round/>
              <a:headEnd type="triangle" w="med" len="med"/>
              <a:tailEnd type="triangle" w="med" len="med"/>
            </a:ln>
          </p:spPr>
        </p:cxnSp>
        <p:cxnSp>
          <p:nvCxnSpPr>
            <p:cNvPr id="123916" name="AutoShape 13"/>
            <p:cNvCxnSpPr>
              <a:cxnSpLocks noChangeShapeType="1"/>
            </p:cNvCxnSpPr>
            <p:nvPr/>
          </p:nvCxnSpPr>
          <p:spPr bwMode="auto">
            <a:xfrm>
              <a:off x="5850" y="7296"/>
              <a:ext cx="1" cy="306"/>
            </a:xfrm>
            <a:prstGeom prst="straightConnector1">
              <a:avLst/>
            </a:prstGeom>
            <a:noFill/>
            <a:ln w="9525">
              <a:solidFill>
                <a:srgbClr val="000000"/>
              </a:solidFill>
              <a:round/>
              <a:headEnd type="triangle" w="med" len="med"/>
              <a:tailEnd type="triangle" w="med" len="med"/>
            </a:ln>
          </p:spPr>
        </p:cxnSp>
        <p:cxnSp>
          <p:nvCxnSpPr>
            <p:cNvPr id="123917" name="AutoShape 14"/>
            <p:cNvCxnSpPr>
              <a:cxnSpLocks noChangeShapeType="1"/>
            </p:cNvCxnSpPr>
            <p:nvPr/>
          </p:nvCxnSpPr>
          <p:spPr bwMode="auto">
            <a:xfrm flipH="1" flipV="1">
              <a:off x="5150" y="8217"/>
              <a:ext cx="140" cy="346"/>
            </a:xfrm>
            <a:prstGeom prst="straightConnector1">
              <a:avLst/>
            </a:prstGeom>
            <a:noFill/>
            <a:ln w="9525">
              <a:solidFill>
                <a:srgbClr val="000000"/>
              </a:solidFill>
              <a:round/>
              <a:headEnd type="triangle" w="med" len="med"/>
              <a:tailEnd type="triangle" w="med" len="med"/>
            </a:ln>
          </p:spPr>
        </p:cxnSp>
        <p:cxnSp>
          <p:nvCxnSpPr>
            <p:cNvPr id="123918" name="AutoShape 15"/>
            <p:cNvCxnSpPr>
              <a:cxnSpLocks noChangeShapeType="1"/>
            </p:cNvCxnSpPr>
            <p:nvPr/>
          </p:nvCxnSpPr>
          <p:spPr bwMode="auto">
            <a:xfrm flipH="1">
              <a:off x="6402" y="8217"/>
              <a:ext cx="148" cy="346"/>
            </a:xfrm>
            <a:prstGeom prst="straightConnector1">
              <a:avLst/>
            </a:prstGeom>
            <a:noFill/>
            <a:ln w="9525">
              <a:solidFill>
                <a:srgbClr val="000000"/>
              </a:solidFill>
              <a:round/>
              <a:headEnd type="triangle" w="med" len="med"/>
              <a:tailEnd type="triangle" w="med" len="med"/>
            </a:ln>
          </p:spPr>
        </p:cxnSp>
      </p:grpSp>
      <p:sp>
        <p:nvSpPr>
          <p:cNvPr id="123907" name="Rectangle 16"/>
          <p:cNvSpPr>
            <a:spLocks noChangeArrowheads="1"/>
          </p:cNvSpPr>
          <p:nvPr/>
        </p:nvSpPr>
        <p:spPr bwMode="auto">
          <a:xfrm>
            <a:off x="909638" y="5538788"/>
            <a:ext cx="7162800" cy="461962"/>
          </a:xfrm>
          <a:prstGeom prst="rect">
            <a:avLst/>
          </a:prstGeom>
          <a:noFill/>
          <a:ln w="9525">
            <a:noFill/>
            <a:miter lim="800000"/>
            <a:headEnd/>
            <a:tailEnd/>
          </a:ln>
        </p:spPr>
        <p:txBody>
          <a:bodyPr>
            <a:spAutoFit/>
          </a:bodyPr>
          <a:lstStyle/>
          <a:p>
            <a:pPr marL="1162050" indent="-1162050" algn="ctr"/>
            <a:r>
              <a:rPr lang="en-GB" sz="1200"/>
              <a:t>Adapted from: Nunamaker, W., Chen, M., and Purdin, T. 1990-91, Systems development in information systems research, </a:t>
            </a:r>
            <a:r>
              <a:rPr lang="en-GB" sz="1200" i="1"/>
              <a:t>Journal of Management Information Systems</a:t>
            </a:r>
            <a:r>
              <a:rPr lang="en-GB" sz="1200"/>
              <a:t>, </a:t>
            </a:r>
            <a:r>
              <a:rPr lang="en-GB" sz="1200" b="1"/>
              <a:t>7</a:t>
            </a:r>
            <a:r>
              <a:rPr lang="en-GB" sz="1200"/>
              <a:t>(3), 89-106.</a:t>
            </a:r>
          </a:p>
        </p:txBody>
      </p:sp>
    </p:spTree>
    <p:extLst>
      <p:ext uri="{BB962C8B-B14F-4D97-AF65-F5344CB8AC3E}">
        <p14:creationId xmlns:p14="http://schemas.microsoft.com/office/powerpoint/2010/main" val="19608297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idx="4294967295"/>
          </p:nvPr>
        </p:nvSpPr>
        <p:spPr>
          <a:xfrm>
            <a:off x="457200" y="-27384"/>
            <a:ext cx="8229600" cy="935037"/>
          </a:xfrm>
        </p:spPr>
        <p:txBody>
          <a:bodyPr/>
          <a:lstStyle/>
          <a:p>
            <a:pPr eaLnBrk="1" hangingPunct="1"/>
            <a:r>
              <a:rPr lang="en-US" altLang="zh-CN" dirty="0" smtClean="0">
                <a:ea typeface="宋体"/>
                <a:cs typeface="宋体"/>
              </a:rPr>
              <a:t>IS R&amp;D Framework</a:t>
            </a:r>
            <a:endParaRPr lang="en-US" dirty="0" smtClean="0"/>
          </a:p>
        </p:txBody>
      </p:sp>
      <p:sp>
        <p:nvSpPr>
          <p:cNvPr id="132098" name="AutoShape 3"/>
          <p:cNvSpPr>
            <a:spLocks noChangeAspect="1" noChangeArrowheads="1" noTextEdit="1"/>
          </p:cNvSpPr>
          <p:nvPr/>
        </p:nvSpPr>
        <p:spPr bwMode="auto">
          <a:xfrm>
            <a:off x="1143000" y="1071563"/>
            <a:ext cx="6934200" cy="5227637"/>
          </a:xfrm>
          <a:prstGeom prst="rect">
            <a:avLst/>
          </a:prstGeom>
          <a:noFill/>
          <a:ln w="9525">
            <a:noFill/>
            <a:miter lim="800000"/>
            <a:headEnd/>
            <a:tailEnd/>
          </a:ln>
        </p:spPr>
        <p:txBody>
          <a:bodyPr/>
          <a:lstStyle/>
          <a:p>
            <a:endParaRPr lang="en-US"/>
          </a:p>
        </p:txBody>
      </p:sp>
      <p:sp>
        <p:nvSpPr>
          <p:cNvPr id="132099" name="Rectangle 5"/>
          <p:cNvSpPr>
            <a:spLocks noChangeArrowheads="1"/>
          </p:cNvSpPr>
          <p:nvPr/>
        </p:nvSpPr>
        <p:spPr bwMode="auto">
          <a:xfrm>
            <a:off x="1143000" y="747043"/>
            <a:ext cx="147638" cy="317500"/>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rPr>
              <a:t> </a:t>
            </a:r>
            <a:endParaRPr lang="en-US"/>
          </a:p>
        </p:txBody>
      </p:sp>
      <p:sp>
        <p:nvSpPr>
          <p:cNvPr id="132100" name="Line 6"/>
          <p:cNvSpPr>
            <a:spLocks noChangeShapeType="1"/>
          </p:cNvSpPr>
          <p:nvPr/>
        </p:nvSpPr>
        <p:spPr bwMode="auto">
          <a:xfrm>
            <a:off x="4354513" y="4788818"/>
            <a:ext cx="1587" cy="506412"/>
          </a:xfrm>
          <a:prstGeom prst="line">
            <a:avLst/>
          </a:prstGeom>
          <a:noFill/>
          <a:ln w="9" cap="rnd">
            <a:solidFill>
              <a:srgbClr val="000000"/>
            </a:solidFill>
            <a:round/>
            <a:headEnd/>
            <a:tailEnd/>
          </a:ln>
        </p:spPr>
        <p:txBody>
          <a:bodyPr/>
          <a:lstStyle/>
          <a:p>
            <a:endParaRPr lang="en-US"/>
          </a:p>
        </p:txBody>
      </p:sp>
      <p:sp>
        <p:nvSpPr>
          <p:cNvPr id="132101" name="Line 7"/>
          <p:cNvSpPr>
            <a:spLocks noChangeShapeType="1"/>
          </p:cNvSpPr>
          <p:nvPr/>
        </p:nvSpPr>
        <p:spPr bwMode="auto">
          <a:xfrm>
            <a:off x="4692650" y="4788818"/>
            <a:ext cx="1588" cy="506412"/>
          </a:xfrm>
          <a:prstGeom prst="line">
            <a:avLst/>
          </a:prstGeom>
          <a:noFill/>
          <a:ln w="9" cap="rnd">
            <a:solidFill>
              <a:srgbClr val="000000"/>
            </a:solidFill>
            <a:round/>
            <a:headEnd/>
            <a:tailEnd/>
          </a:ln>
        </p:spPr>
        <p:txBody>
          <a:bodyPr/>
          <a:lstStyle/>
          <a:p>
            <a:endParaRPr lang="en-US"/>
          </a:p>
        </p:txBody>
      </p:sp>
      <p:grpSp>
        <p:nvGrpSpPr>
          <p:cNvPr id="2" name="Group 10"/>
          <p:cNvGrpSpPr>
            <a:grpSpLocks/>
          </p:cNvGrpSpPr>
          <p:nvPr/>
        </p:nvGrpSpPr>
        <p:grpSpPr bwMode="auto">
          <a:xfrm>
            <a:off x="3511550" y="1082005"/>
            <a:ext cx="2024063" cy="3876675"/>
            <a:chOff x="2212" y="886"/>
            <a:chExt cx="1275" cy="2442"/>
          </a:xfrm>
        </p:grpSpPr>
        <p:sp>
          <p:nvSpPr>
            <p:cNvPr id="132250" name="Rectangle 8"/>
            <p:cNvSpPr>
              <a:spLocks noChangeArrowheads="1"/>
            </p:cNvSpPr>
            <p:nvPr/>
          </p:nvSpPr>
          <p:spPr bwMode="auto">
            <a:xfrm>
              <a:off x="2212" y="886"/>
              <a:ext cx="1275" cy="2442"/>
            </a:xfrm>
            <a:prstGeom prst="rect">
              <a:avLst/>
            </a:prstGeom>
            <a:solidFill>
              <a:srgbClr val="FFFFFF"/>
            </a:solidFill>
            <a:ln w="9525">
              <a:noFill/>
              <a:miter lim="800000"/>
              <a:headEnd/>
              <a:tailEnd/>
            </a:ln>
          </p:spPr>
          <p:txBody>
            <a:bodyPr/>
            <a:lstStyle/>
            <a:p>
              <a:pPr algn="ctr"/>
              <a:endParaRPr lang="en-US"/>
            </a:p>
          </p:txBody>
        </p:sp>
        <p:sp>
          <p:nvSpPr>
            <p:cNvPr id="132251" name="Rectangle 9"/>
            <p:cNvSpPr>
              <a:spLocks noChangeArrowheads="1"/>
            </p:cNvSpPr>
            <p:nvPr/>
          </p:nvSpPr>
          <p:spPr bwMode="auto">
            <a:xfrm>
              <a:off x="2212" y="886"/>
              <a:ext cx="1275" cy="2442"/>
            </a:xfrm>
            <a:prstGeom prst="rect">
              <a:avLst/>
            </a:prstGeom>
            <a:noFill/>
            <a:ln w="9" cap="rnd">
              <a:solidFill>
                <a:srgbClr val="000000"/>
              </a:solidFill>
              <a:miter lim="800000"/>
              <a:headEnd/>
              <a:tailEnd/>
            </a:ln>
          </p:spPr>
          <p:txBody>
            <a:bodyPr/>
            <a:lstStyle/>
            <a:p>
              <a:pPr algn="ctr"/>
              <a:endParaRPr lang="en-US"/>
            </a:p>
          </p:txBody>
        </p:sp>
      </p:grpSp>
      <p:grpSp>
        <p:nvGrpSpPr>
          <p:cNvPr id="3" name="Group 13"/>
          <p:cNvGrpSpPr>
            <a:grpSpLocks/>
          </p:cNvGrpSpPr>
          <p:nvPr/>
        </p:nvGrpSpPr>
        <p:grpSpPr bwMode="auto">
          <a:xfrm>
            <a:off x="1150938" y="1082005"/>
            <a:ext cx="1685925" cy="3875088"/>
            <a:chOff x="725" y="886"/>
            <a:chExt cx="1062" cy="2441"/>
          </a:xfrm>
        </p:grpSpPr>
        <p:sp>
          <p:nvSpPr>
            <p:cNvPr id="132248" name="Rectangle 11"/>
            <p:cNvSpPr>
              <a:spLocks noChangeArrowheads="1"/>
            </p:cNvSpPr>
            <p:nvPr/>
          </p:nvSpPr>
          <p:spPr bwMode="auto">
            <a:xfrm>
              <a:off x="725" y="886"/>
              <a:ext cx="1062" cy="2441"/>
            </a:xfrm>
            <a:prstGeom prst="rect">
              <a:avLst/>
            </a:prstGeom>
            <a:solidFill>
              <a:srgbClr val="FFFFFF"/>
            </a:solidFill>
            <a:ln w="9525">
              <a:noFill/>
              <a:miter lim="800000"/>
              <a:headEnd/>
              <a:tailEnd/>
            </a:ln>
          </p:spPr>
          <p:txBody>
            <a:bodyPr/>
            <a:lstStyle/>
            <a:p>
              <a:pPr algn="ctr"/>
              <a:endParaRPr lang="en-US"/>
            </a:p>
          </p:txBody>
        </p:sp>
        <p:sp>
          <p:nvSpPr>
            <p:cNvPr id="132249" name="Rectangle 12"/>
            <p:cNvSpPr>
              <a:spLocks noChangeArrowheads="1"/>
            </p:cNvSpPr>
            <p:nvPr/>
          </p:nvSpPr>
          <p:spPr bwMode="auto">
            <a:xfrm>
              <a:off x="725" y="886"/>
              <a:ext cx="1062" cy="2441"/>
            </a:xfrm>
            <a:prstGeom prst="rect">
              <a:avLst/>
            </a:prstGeom>
            <a:noFill/>
            <a:ln w="9" cap="rnd">
              <a:solidFill>
                <a:srgbClr val="000000"/>
              </a:solidFill>
              <a:miter lim="800000"/>
              <a:headEnd/>
              <a:tailEnd/>
            </a:ln>
          </p:spPr>
          <p:txBody>
            <a:bodyPr/>
            <a:lstStyle/>
            <a:p>
              <a:pPr algn="ctr"/>
              <a:endParaRPr lang="en-US"/>
            </a:p>
          </p:txBody>
        </p:sp>
      </p:grpSp>
      <p:sp>
        <p:nvSpPr>
          <p:cNvPr id="132104" name="Rectangle 14"/>
          <p:cNvSpPr>
            <a:spLocks noChangeArrowheads="1"/>
          </p:cNvSpPr>
          <p:nvPr/>
        </p:nvSpPr>
        <p:spPr bwMode="auto">
          <a:xfrm>
            <a:off x="1293813" y="1158205"/>
            <a:ext cx="619125"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People</a:t>
            </a:r>
            <a:endParaRPr lang="en-US"/>
          </a:p>
        </p:txBody>
      </p:sp>
      <p:sp>
        <p:nvSpPr>
          <p:cNvPr id="132105" name="Rectangle 15"/>
          <p:cNvSpPr>
            <a:spLocks noChangeArrowheads="1"/>
          </p:cNvSpPr>
          <p:nvPr/>
        </p:nvSpPr>
        <p:spPr bwMode="auto">
          <a:xfrm>
            <a:off x="1824038" y="1158205"/>
            <a:ext cx="128587"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 </a:t>
            </a:r>
            <a:endParaRPr lang="en-US"/>
          </a:p>
        </p:txBody>
      </p:sp>
      <p:sp>
        <p:nvSpPr>
          <p:cNvPr id="132106" name="Rectangle 16"/>
          <p:cNvSpPr>
            <a:spLocks noChangeArrowheads="1"/>
          </p:cNvSpPr>
          <p:nvPr/>
        </p:nvSpPr>
        <p:spPr bwMode="auto">
          <a:xfrm>
            <a:off x="1293813" y="1377280"/>
            <a:ext cx="51117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Roles</a:t>
            </a:r>
            <a:endParaRPr lang="en-US"/>
          </a:p>
        </p:txBody>
      </p:sp>
      <p:sp>
        <p:nvSpPr>
          <p:cNvPr id="132107" name="Rectangle 17"/>
          <p:cNvSpPr>
            <a:spLocks noChangeArrowheads="1"/>
          </p:cNvSpPr>
          <p:nvPr/>
        </p:nvSpPr>
        <p:spPr bwMode="auto">
          <a:xfrm>
            <a:off x="1719263" y="1377280"/>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08" name="Rectangle 18"/>
          <p:cNvSpPr>
            <a:spLocks noChangeArrowheads="1"/>
          </p:cNvSpPr>
          <p:nvPr/>
        </p:nvSpPr>
        <p:spPr bwMode="auto">
          <a:xfrm>
            <a:off x="1293813" y="1593180"/>
            <a:ext cx="98266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Capabilities</a:t>
            </a:r>
            <a:endParaRPr lang="en-US"/>
          </a:p>
        </p:txBody>
      </p:sp>
      <p:sp>
        <p:nvSpPr>
          <p:cNvPr id="132109" name="Rectangle 19"/>
          <p:cNvSpPr>
            <a:spLocks noChangeArrowheads="1"/>
          </p:cNvSpPr>
          <p:nvPr/>
        </p:nvSpPr>
        <p:spPr bwMode="auto">
          <a:xfrm>
            <a:off x="2185988" y="1593180"/>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10" name="Rectangle 20"/>
          <p:cNvSpPr>
            <a:spLocks noChangeArrowheads="1"/>
          </p:cNvSpPr>
          <p:nvPr/>
        </p:nvSpPr>
        <p:spPr bwMode="auto">
          <a:xfrm>
            <a:off x="1293813" y="1807493"/>
            <a:ext cx="120491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Characteristics</a:t>
            </a:r>
            <a:endParaRPr lang="en-US"/>
          </a:p>
        </p:txBody>
      </p:sp>
      <p:sp>
        <p:nvSpPr>
          <p:cNvPr id="132111" name="Rectangle 21"/>
          <p:cNvSpPr>
            <a:spLocks noChangeArrowheads="1"/>
          </p:cNvSpPr>
          <p:nvPr/>
        </p:nvSpPr>
        <p:spPr bwMode="auto">
          <a:xfrm>
            <a:off x="2405063" y="180749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12" name="Rectangle 22"/>
          <p:cNvSpPr>
            <a:spLocks noChangeArrowheads="1"/>
          </p:cNvSpPr>
          <p:nvPr/>
        </p:nvSpPr>
        <p:spPr bwMode="auto">
          <a:xfrm>
            <a:off x="1293813" y="202339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13" name="Rectangle 23"/>
          <p:cNvSpPr>
            <a:spLocks noChangeArrowheads="1"/>
          </p:cNvSpPr>
          <p:nvPr/>
        </p:nvSpPr>
        <p:spPr bwMode="auto">
          <a:xfrm>
            <a:off x="1293813" y="2236118"/>
            <a:ext cx="1231900"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Organizations</a:t>
            </a:r>
            <a:endParaRPr lang="en-US"/>
          </a:p>
        </p:txBody>
      </p:sp>
      <p:sp>
        <p:nvSpPr>
          <p:cNvPr id="132114" name="Rectangle 24"/>
          <p:cNvSpPr>
            <a:spLocks noChangeArrowheads="1"/>
          </p:cNvSpPr>
          <p:nvPr/>
        </p:nvSpPr>
        <p:spPr bwMode="auto">
          <a:xfrm>
            <a:off x="2428875" y="2236118"/>
            <a:ext cx="128588"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 </a:t>
            </a:r>
            <a:endParaRPr lang="en-US"/>
          </a:p>
        </p:txBody>
      </p:sp>
      <p:sp>
        <p:nvSpPr>
          <p:cNvPr id="132115" name="Rectangle 25"/>
          <p:cNvSpPr>
            <a:spLocks noChangeArrowheads="1"/>
          </p:cNvSpPr>
          <p:nvPr/>
        </p:nvSpPr>
        <p:spPr bwMode="auto">
          <a:xfrm>
            <a:off x="1293813" y="2453605"/>
            <a:ext cx="706437"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Strategy</a:t>
            </a:r>
            <a:endParaRPr lang="en-US"/>
          </a:p>
        </p:txBody>
      </p:sp>
      <p:sp>
        <p:nvSpPr>
          <p:cNvPr id="132116" name="Rectangle 26"/>
          <p:cNvSpPr>
            <a:spLocks noChangeArrowheads="1"/>
          </p:cNvSpPr>
          <p:nvPr/>
        </p:nvSpPr>
        <p:spPr bwMode="auto">
          <a:xfrm>
            <a:off x="1916113" y="2453605"/>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17" name="Rectangle 27"/>
          <p:cNvSpPr>
            <a:spLocks noChangeArrowheads="1"/>
          </p:cNvSpPr>
          <p:nvPr/>
        </p:nvSpPr>
        <p:spPr bwMode="auto">
          <a:xfrm>
            <a:off x="1293813" y="2667918"/>
            <a:ext cx="149066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Structure&amp;Culture</a:t>
            </a:r>
            <a:endParaRPr lang="en-US"/>
          </a:p>
        </p:txBody>
      </p:sp>
      <p:sp>
        <p:nvSpPr>
          <p:cNvPr id="132118" name="Rectangle 28"/>
          <p:cNvSpPr>
            <a:spLocks noChangeArrowheads="1"/>
          </p:cNvSpPr>
          <p:nvPr/>
        </p:nvSpPr>
        <p:spPr bwMode="auto">
          <a:xfrm>
            <a:off x="2687638" y="2667918"/>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19" name="Rectangle 29"/>
          <p:cNvSpPr>
            <a:spLocks noChangeArrowheads="1"/>
          </p:cNvSpPr>
          <p:nvPr/>
        </p:nvSpPr>
        <p:spPr bwMode="auto">
          <a:xfrm>
            <a:off x="1293813" y="2883818"/>
            <a:ext cx="81915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Processes</a:t>
            </a:r>
            <a:endParaRPr lang="en-US"/>
          </a:p>
        </p:txBody>
      </p:sp>
      <p:sp>
        <p:nvSpPr>
          <p:cNvPr id="132120" name="Rectangle 30"/>
          <p:cNvSpPr>
            <a:spLocks noChangeArrowheads="1"/>
          </p:cNvSpPr>
          <p:nvPr/>
        </p:nvSpPr>
        <p:spPr bwMode="auto">
          <a:xfrm>
            <a:off x="2022475" y="2883818"/>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21" name="Rectangle 31"/>
          <p:cNvSpPr>
            <a:spLocks noChangeArrowheads="1"/>
          </p:cNvSpPr>
          <p:nvPr/>
        </p:nvSpPr>
        <p:spPr bwMode="auto">
          <a:xfrm>
            <a:off x="1293813" y="3099718"/>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22" name="Rectangle 32"/>
          <p:cNvSpPr>
            <a:spLocks noChangeArrowheads="1"/>
          </p:cNvSpPr>
          <p:nvPr/>
        </p:nvSpPr>
        <p:spPr bwMode="auto">
          <a:xfrm>
            <a:off x="1293813" y="3312443"/>
            <a:ext cx="1023937"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Technology</a:t>
            </a:r>
            <a:endParaRPr lang="en-US"/>
          </a:p>
        </p:txBody>
      </p:sp>
      <p:sp>
        <p:nvSpPr>
          <p:cNvPr id="132123" name="Rectangle 33"/>
          <p:cNvSpPr>
            <a:spLocks noChangeArrowheads="1"/>
          </p:cNvSpPr>
          <p:nvPr/>
        </p:nvSpPr>
        <p:spPr bwMode="auto">
          <a:xfrm>
            <a:off x="2220913" y="3312443"/>
            <a:ext cx="128587"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 </a:t>
            </a:r>
            <a:endParaRPr lang="en-US"/>
          </a:p>
        </p:txBody>
      </p:sp>
      <p:sp>
        <p:nvSpPr>
          <p:cNvPr id="132124" name="Rectangle 34"/>
          <p:cNvSpPr>
            <a:spLocks noChangeArrowheads="1"/>
          </p:cNvSpPr>
          <p:nvPr/>
        </p:nvSpPr>
        <p:spPr bwMode="auto">
          <a:xfrm>
            <a:off x="1293813" y="3529930"/>
            <a:ext cx="111125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Infrastructure</a:t>
            </a:r>
            <a:endParaRPr lang="en-US"/>
          </a:p>
        </p:txBody>
      </p:sp>
      <p:sp>
        <p:nvSpPr>
          <p:cNvPr id="132125" name="Rectangle 35"/>
          <p:cNvSpPr>
            <a:spLocks noChangeArrowheads="1"/>
          </p:cNvSpPr>
          <p:nvPr/>
        </p:nvSpPr>
        <p:spPr bwMode="auto">
          <a:xfrm>
            <a:off x="2312988" y="3529930"/>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26" name="Rectangle 36"/>
          <p:cNvSpPr>
            <a:spLocks noChangeArrowheads="1"/>
          </p:cNvSpPr>
          <p:nvPr/>
        </p:nvSpPr>
        <p:spPr bwMode="auto">
          <a:xfrm>
            <a:off x="1293813" y="3744243"/>
            <a:ext cx="104775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Applications</a:t>
            </a:r>
            <a:endParaRPr lang="en-US"/>
          </a:p>
        </p:txBody>
      </p:sp>
      <p:sp>
        <p:nvSpPr>
          <p:cNvPr id="132127" name="Rectangle 37"/>
          <p:cNvSpPr>
            <a:spLocks noChangeArrowheads="1"/>
          </p:cNvSpPr>
          <p:nvPr/>
        </p:nvSpPr>
        <p:spPr bwMode="auto">
          <a:xfrm>
            <a:off x="2249488" y="374424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28" name="Rectangle 38"/>
          <p:cNvSpPr>
            <a:spLocks noChangeArrowheads="1"/>
          </p:cNvSpPr>
          <p:nvPr/>
        </p:nvSpPr>
        <p:spPr bwMode="auto">
          <a:xfrm>
            <a:off x="1293813" y="3960143"/>
            <a:ext cx="44450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Com</a:t>
            </a:r>
            <a:endParaRPr lang="en-US"/>
          </a:p>
        </p:txBody>
      </p:sp>
      <p:sp>
        <p:nvSpPr>
          <p:cNvPr id="132129" name="Rectangle 39"/>
          <p:cNvSpPr>
            <a:spLocks noChangeArrowheads="1"/>
          </p:cNvSpPr>
          <p:nvPr/>
        </p:nvSpPr>
        <p:spPr bwMode="auto">
          <a:xfrm>
            <a:off x="1657350" y="3960143"/>
            <a:ext cx="100330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munications</a:t>
            </a:r>
            <a:endParaRPr lang="en-US"/>
          </a:p>
        </p:txBody>
      </p:sp>
      <p:sp>
        <p:nvSpPr>
          <p:cNvPr id="132130" name="Rectangle 40"/>
          <p:cNvSpPr>
            <a:spLocks noChangeArrowheads="1"/>
          </p:cNvSpPr>
          <p:nvPr/>
        </p:nvSpPr>
        <p:spPr bwMode="auto">
          <a:xfrm>
            <a:off x="2571750" y="396014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31" name="Rectangle 41"/>
          <p:cNvSpPr>
            <a:spLocks noChangeArrowheads="1"/>
          </p:cNvSpPr>
          <p:nvPr/>
        </p:nvSpPr>
        <p:spPr bwMode="auto">
          <a:xfrm>
            <a:off x="1293813" y="4176043"/>
            <a:ext cx="10255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Architecture</a:t>
            </a:r>
            <a:endParaRPr lang="en-US"/>
          </a:p>
        </p:txBody>
      </p:sp>
      <p:sp>
        <p:nvSpPr>
          <p:cNvPr id="132132" name="Rectangle 42"/>
          <p:cNvSpPr>
            <a:spLocks noChangeArrowheads="1"/>
          </p:cNvSpPr>
          <p:nvPr/>
        </p:nvSpPr>
        <p:spPr bwMode="auto">
          <a:xfrm>
            <a:off x="2228850" y="417604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33" name="Rectangle 43"/>
          <p:cNvSpPr>
            <a:spLocks noChangeArrowheads="1"/>
          </p:cNvSpPr>
          <p:nvPr/>
        </p:nvSpPr>
        <p:spPr bwMode="auto">
          <a:xfrm>
            <a:off x="1293813" y="4391943"/>
            <a:ext cx="1100137"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Development</a:t>
            </a:r>
            <a:endParaRPr lang="en-US"/>
          </a:p>
        </p:txBody>
      </p:sp>
      <p:sp>
        <p:nvSpPr>
          <p:cNvPr id="132134" name="Rectangle 44"/>
          <p:cNvSpPr>
            <a:spLocks noChangeArrowheads="1"/>
          </p:cNvSpPr>
          <p:nvPr/>
        </p:nvSpPr>
        <p:spPr bwMode="auto">
          <a:xfrm>
            <a:off x="2301875" y="439194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35" name="Rectangle 45"/>
          <p:cNvSpPr>
            <a:spLocks noChangeArrowheads="1"/>
          </p:cNvSpPr>
          <p:nvPr/>
        </p:nvSpPr>
        <p:spPr bwMode="auto">
          <a:xfrm>
            <a:off x="1293813" y="4607843"/>
            <a:ext cx="98266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Capabilities</a:t>
            </a:r>
            <a:endParaRPr lang="en-US"/>
          </a:p>
        </p:txBody>
      </p:sp>
      <p:sp>
        <p:nvSpPr>
          <p:cNvPr id="132136" name="Rectangle 46"/>
          <p:cNvSpPr>
            <a:spLocks noChangeArrowheads="1"/>
          </p:cNvSpPr>
          <p:nvPr/>
        </p:nvSpPr>
        <p:spPr bwMode="auto">
          <a:xfrm>
            <a:off x="2185988" y="460784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37" name="Rectangle 47"/>
          <p:cNvSpPr>
            <a:spLocks noChangeArrowheads="1"/>
          </p:cNvSpPr>
          <p:nvPr/>
        </p:nvSpPr>
        <p:spPr bwMode="auto">
          <a:xfrm>
            <a:off x="1293813" y="4820568"/>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38" name="Rectangle 48"/>
          <p:cNvSpPr>
            <a:spLocks noChangeArrowheads="1"/>
          </p:cNvSpPr>
          <p:nvPr/>
        </p:nvSpPr>
        <p:spPr bwMode="auto">
          <a:xfrm>
            <a:off x="1222375" y="750218"/>
            <a:ext cx="1504950" cy="312737"/>
          </a:xfrm>
          <a:prstGeom prst="rect">
            <a:avLst/>
          </a:prstGeom>
          <a:noFill/>
          <a:ln w="9525">
            <a:noFill/>
            <a:miter lim="800000"/>
            <a:headEnd/>
            <a:tailEnd/>
          </a:ln>
        </p:spPr>
        <p:txBody>
          <a:bodyPr wrap="none" lIns="0" tIns="0" rIns="0" bIns="0">
            <a:spAutoFit/>
          </a:bodyPr>
          <a:lstStyle/>
          <a:p>
            <a:r>
              <a:rPr lang="en-US" b="1">
                <a:solidFill>
                  <a:srgbClr val="000000"/>
                </a:solidFill>
                <a:latin typeface="Helvetica"/>
              </a:rPr>
              <a:t>Environment</a:t>
            </a:r>
            <a:endParaRPr lang="en-US"/>
          </a:p>
        </p:txBody>
      </p:sp>
      <p:sp>
        <p:nvSpPr>
          <p:cNvPr id="132139" name="Rectangle 49"/>
          <p:cNvSpPr>
            <a:spLocks noChangeArrowheads="1"/>
          </p:cNvSpPr>
          <p:nvPr/>
        </p:nvSpPr>
        <p:spPr bwMode="auto">
          <a:xfrm>
            <a:off x="2593975" y="750218"/>
            <a:ext cx="173038" cy="312737"/>
          </a:xfrm>
          <a:prstGeom prst="rect">
            <a:avLst/>
          </a:prstGeom>
          <a:noFill/>
          <a:ln w="9525">
            <a:noFill/>
            <a:miter lim="800000"/>
            <a:headEnd/>
            <a:tailEnd/>
          </a:ln>
        </p:spPr>
        <p:txBody>
          <a:bodyPr wrap="none" lIns="0" tIns="0" rIns="0" bIns="0">
            <a:spAutoFit/>
          </a:bodyPr>
          <a:lstStyle/>
          <a:p>
            <a:r>
              <a:rPr lang="en-US" b="1">
                <a:solidFill>
                  <a:srgbClr val="000000"/>
                </a:solidFill>
                <a:latin typeface="Helvetica"/>
              </a:rPr>
              <a:t> </a:t>
            </a:r>
            <a:endParaRPr lang="en-US"/>
          </a:p>
        </p:txBody>
      </p:sp>
      <p:sp>
        <p:nvSpPr>
          <p:cNvPr id="132140" name="Rectangle 50"/>
          <p:cNvSpPr>
            <a:spLocks noChangeArrowheads="1"/>
          </p:cNvSpPr>
          <p:nvPr/>
        </p:nvSpPr>
        <p:spPr bwMode="auto">
          <a:xfrm>
            <a:off x="6210300" y="745455"/>
            <a:ext cx="1855788" cy="336550"/>
          </a:xfrm>
          <a:prstGeom prst="rect">
            <a:avLst/>
          </a:prstGeom>
          <a:solidFill>
            <a:srgbClr val="FFFFFF"/>
          </a:solidFill>
          <a:ln w="9525">
            <a:noFill/>
            <a:miter lim="800000"/>
            <a:headEnd/>
            <a:tailEnd/>
          </a:ln>
        </p:spPr>
        <p:txBody>
          <a:bodyPr/>
          <a:lstStyle/>
          <a:p>
            <a:pPr algn="ctr"/>
            <a:endParaRPr lang="en-US"/>
          </a:p>
        </p:txBody>
      </p:sp>
      <p:sp>
        <p:nvSpPr>
          <p:cNvPr id="132141" name="Rectangle 51"/>
          <p:cNvSpPr>
            <a:spLocks noChangeArrowheads="1"/>
          </p:cNvSpPr>
          <p:nvPr/>
        </p:nvSpPr>
        <p:spPr bwMode="auto">
          <a:xfrm>
            <a:off x="6237288" y="750218"/>
            <a:ext cx="1333500" cy="312737"/>
          </a:xfrm>
          <a:prstGeom prst="rect">
            <a:avLst/>
          </a:prstGeom>
          <a:noFill/>
          <a:ln w="9525">
            <a:noFill/>
            <a:miter lim="800000"/>
            <a:headEnd/>
            <a:tailEnd/>
          </a:ln>
        </p:spPr>
        <p:txBody>
          <a:bodyPr wrap="none" lIns="0" tIns="0" rIns="0" bIns="0">
            <a:spAutoFit/>
          </a:bodyPr>
          <a:lstStyle/>
          <a:p>
            <a:r>
              <a:rPr lang="en-US" b="1">
                <a:solidFill>
                  <a:srgbClr val="000000"/>
                </a:solidFill>
                <a:latin typeface="Helvetica"/>
              </a:rPr>
              <a:t>Knowledge</a:t>
            </a:r>
            <a:endParaRPr lang="en-US"/>
          </a:p>
        </p:txBody>
      </p:sp>
      <p:sp>
        <p:nvSpPr>
          <p:cNvPr id="132142" name="Rectangle 52"/>
          <p:cNvSpPr>
            <a:spLocks noChangeArrowheads="1"/>
          </p:cNvSpPr>
          <p:nvPr/>
        </p:nvSpPr>
        <p:spPr bwMode="auto">
          <a:xfrm>
            <a:off x="7437438" y="750218"/>
            <a:ext cx="173037" cy="312737"/>
          </a:xfrm>
          <a:prstGeom prst="rect">
            <a:avLst/>
          </a:prstGeom>
          <a:noFill/>
          <a:ln w="9525">
            <a:noFill/>
            <a:miter lim="800000"/>
            <a:headEnd/>
            <a:tailEnd/>
          </a:ln>
        </p:spPr>
        <p:txBody>
          <a:bodyPr wrap="none" lIns="0" tIns="0" rIns="0" bIns="0">
            <a:spAutoFit/>
          </a:bodyPr>
          <a:lstStyle/>
          <a:p>
            <a:r>
              <a:rPr lang="en-US" b="1">
                <a:solidFill>
                  <a:srgbClr val="000000"/>
                </a:solidFill>
                <a:latin typeface="Helvetica"/>
              </a:rPr>
              <a:t> </a:t>
            </a:r>
            <a:endParaRPr lang="en-US"/>
          </a:p>
        </p:txBody>
      </p:sp>
      <p:sp>
        <p:nvSpPr>
          <p:cNvPr id="132143" name="Rectangle 53"/>
          <p:cNvSpPr>
            <a:spLocks noChangeArrowheads="1"/>
          </p:cNvSpPr>
          <p:nvPr/>
        </p:nvSpPr>
        <p:spPr bwMode="auto">
          <a:xfrm>
            <a:off x="7500938" y="750218"/>
            <a:ext cx="657225" cy="312737"/>
          </a:xfrm>
          <a:prstGeom prst="rect">
            <a:avLst/>
          </a:prstGeom>
          <a:noFill/>
          <a:ln w="9525">
            <a:noFill/>
            <a:miter lim="800000"/>
            <a:headEnd/>
            <a:tailEnd/>
          </a:ln>
        </p:spPr>
        <p:txBody>
          <a:bodyPr wrap="none" lIns="0" tIns="0" rIns="0" bIns="0">
            <a:spAutoFit/>
          </a:bodyPr>
          <a:lstStyle/>
          <a:p>
            <a:r>
              <a:rPr lang="en-US" b="1">
                <a:solidFill>
                  <a:srgbClr val="000000"/>
                </a:solidFill>
                <a:latin typeface="Helvetica"/>
              </a:rPr>
              <a:t>Base</a:t>
            </a:r>
            <a:endParaRPr lang="en-US"/>
          </a:p>
        </p:txBody>
      </p:sp>
      <p:sp>
        <p:nvSpPr>
          <p:cNvPr id="132144" name="Rectangle 54"/>
          <p:cNvSpPr>
            <a:spLocks noChangeArrowheads="1"/>
          </p:cNvSpPr>
          <p:nvPr/>
        </p:nvSpPr>
        <p:spPr bwMode="auto">
          <a:xfrm>
            <a:off x="8037513" y="750218"/>
            <a:ext cx="173037" cy="312737"/>
          </a:xfrm>
          <a:prstGeom prst="rect">
            <a:avLst/>
          </a:prstGeom>
          <a:noFill/>
          <a:ln w="9525">
            <a:noFill/>
            <a:miter lim="800000"/>
            <a:headEnd/>
            <a:tailEnd/>
          </a:ln>
        </p:spPr>
        <p:txBody>
          <a:bodyPr wrap="none" lIns="0" tIns="0" rIns="0" bIns="0">
            <a:spAutoFit/>
          </a:bodyPr>
          <a:lstStyle/>
          <a:p>
            <a:r>
              <a:rPr lang="en-US" b="1">
                <a:solidFill>
                  <a:srgbClr val="000000"/>
                </a:solidFill>
                <a:latin typeface="Helvetica"/>
              </a:rPr>
              <a:t> </a:t>
            </a:r>
            <a:endParaRPr lang="en-US"/>
          </a:p>
        </p:txBody>
      </p:sp>
      <p:grpSp>
        <p:nvGrpSpPr>
          <p:cNvPr id="4" name="Group 57"/>
          <p:cNvGrpSpPr>
            <a:grpSpLocks/>
          </p:cNvGrpSpPr>
          <p:nvPr/>
        </p:nvGrpSpPr>
        <p:grpSpPr bwMode="auto">
          <a:xfrm>
            <a:off x="6210300" y="1082005"/>
            <a:ext cx="1855788" cy="3875088"/>
            <a:chOff x="3912" y="886"/>
            <a:chExt cx="1169" cy="2441"/>
          </a:xfrm>
        </p:grpSpPr>
        <p:sp>
          <p:nvSpPr>
            <p:cNvPr id="132246" name="Rectangle 55"/>
            <p:cNvSpPr>
              <a:spLocks noChangeArrowheads="1"/>
            </p:cNvSpPr>
            <p:nvPr/>
          </p:nvSpPr>
          <p:spPr bwMode="auto">
            <a:xfrm>
              <a:off x="3912" y="886"/>
              <a:ext cx="1169" cy="2441"/>
            </a:xfrm>
            <a:prstGeom prst="rect">
              <a:avLst/>
            </a:prstGeom>
            <a:solidFill>
              <a:srgbClr val="FFFFFF"/>
            </a:solidFill>
            <a:ln w="9525">
              <a:noFill/>
              <a:miter lim="800000"/>
              <a:headEnd/>
              <a:tailEnd/>
            </a:ln>
          </p:spPr>
          <p:txBody>
            <a:bodyPr/>
            <a:lstStyle/>
            <a:p>
              <a:pPr algn="ctr"/>
              <a:endParaRPr lang="en-US"/>
            </a:p>
          </p:txBody>
        </p:sp>
        <p:sp>
          <p:nvSpPr>
            <p:cNvPr id="132247" name="Rectangle 56"/>
            <p:cNvSpPr>
              <a:spLocks noChangeArrowheads="1"/>
            </p:cNvSpPr>
            <p:nvPr/>
          </p:nvSpPr>
          <p:spPr bwMode="auto">
            <a:xfrm>
              <a:off x="3912" y="886"/>
              <a:ext cx="1169" cy="2441"/>
            </a:xfrm>
            <a:prstGeom prst="rect">
              <a:avLst/>
            </a:prstGeom>
            <a:noFill/>
            <a:ln w="9" cap="rnd">
              <a:solidFill>
                <a:srgbClr val="000000"/>
              </a:solidFill>
              <a:miter lim="800000"/>
              <a:headEnd/>
              <a:tailEnd/>
            </a:ln>
          </p:spPr>
          <p:txBody>
            <a:bodyPr/>
            <a:lstStyle/>
            <a:p>
              <a:pPr algn="ctr"/>
              <a:endParaRPr lang="en-US"/>
            </a:p>
          </p:txBody>
        </p:sp>
      </p:grpSp>
      <p:sp>
        <p:nvSpPr>
          <p:cNvPr id="132146" name="Rectangle 58"/>
          <p:cNvSpPr>
            <a:spLocks noChangeArrowheads="1"/>
          </p:cNvSpPr>
          <p:nvPr/>
        </p:nvSpPr>
        <p:spPr bwMode="auto">
          <a:xfrm>
            <a:off x="6353175" y="1158205"/>
            <a:ext cx="198438"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F</a:t>
            </a:r>
            <a:endParaRPr lang="en-US"/>
          </a:p>
        </p:txBody>
      </p:sp>
      <p:sp>
        <p:nvSpPr>
          <p:cNvPr id="132147" name="Rectangle 59"/>
          <p:cNvSpPr>
            <a:spLocks noChangeArrowheads="1"/>
          </p:cNvSpPr>
          <p:nvPr/>
        </p:nvSpPr>
        <p:spPr bwMode="auto">
          <a:xfrm>
            <a:off x="6467475" y="1158205"/>
            <a:ext cx="982663"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oundations</a:t>
            </a:r>
            <a:endParaRPr lang="en-US"/>
          </a:p>
        </p:txBody>
      </p:sp>
      <p:sp>
        <p:nvSpPr>
          <p:cNvPr id="132148" name="Rectangle 60"/>
          <p:cNvSpPr>
            <a:spLocks noChangeArrowheads="1"/>
          </p:cNvSpPr>
          <p:nvPr/>
        </p:nvSpPr>
        <p:spPr bwMode="auto">
          <a:xfrm>
            <a:off x="7351713" y="1158205"/>
            <a:ext cx="128587"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 </a:t>
            </a:r>
            <a:endParaRPr lang="en-US"/>
          </a:p>
        </p:txBody>
      </p:sp>
      <p:sp>
        <p:nvSpPr>
          <p:cNvPr id="132149" name="Rectangle 61"/>
          <p:cNvSpPr>
            <a:spLocks noChangeArrowheads="1"/>
          </p:cNvSpPr>
          <p:nvPr/>
        </p:nvSpPr>
        <p:spPr bwMode="auto">
          <a:xfrm>
            <a:off x="6353175" y="1377280"/>
            <a:ext cx="44450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Base</a:t>
            </a:r>
            <a:endParaRPr lang="en-US"/>
          </a:p>
        </p:txBody>
      </p:sp>
      <p:sp>
        <p:nvSpPr>
          <p:cNvPr id="132150" name="Rectangle 62"/>
          <p:cNvSpPr>
            <a:spLocks noChangeArrowheads="1"/>
          </p:cNvSpPr>
          <p:nvPr/>
        </p:nvSpPr>
        <p:spPr bwMode="auto">
          <a:xfrm>
            <a:off x="6718300" y="1377280"/>
            <a:ext cx="13970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a:t>
            </a:r>
            <a:endParaRPr lang="en-US"/>
          </a:p>
        </p:txBody>
      </p:sp>
      <p:sp>
        <p:nvSpPr>
          <p:cNvPr id="132151" name="Rectangle 63"/>
          <p:cNvSpPr>
            <a:spLocks noChangeArrowheads="1"/>
          </p:cNvSpPr>
          <p:nvPr/>
        </p:nvSpPr>
        <p:spPr bwMode="auto">
          <a:xfrm>
            <a:off x="6778625" y="1377280"/>
            <a:ext cx="544513"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level t</a:t>
            </a:r>
            <a:endParaRPr lang="en-US"/>
          </a:p>
        </p:txBody>
      </p:sp>
      <p:sp>
        <p:nvSpPr>
          <p:cNvPr id="132152" name="Rectangle 64"/>
          <p:cNvSpPr>
            <a:spLocks noChangeArrowheads="1"/>
          </p:cNvSpPr>
          <p:nvPr/>
        </p:nvSpPr>
        <p:spPr bwMode="auto">
          <a:xfrm>
            <a:off x="7242175" y="1377280"/>
            <a:ext cx="62547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heories</a:t>
            </a:r>
            <a:endParaRPr lang="en-US"/>
          </a:p>
        </p:txBody>
      </p:sp>
      <p:sp>
        <p:nvSpPr>
          <p:cNvPr id="132153" name="Rectangle 65"/>
          <p:cNvSpPr>
            <a:spLocks noChangeArrowheads="1"/>
          </p:cNvSpPr>
          <p:nvPr/>
        </p:nvSpPr>
        <p:spPr bwMode="auto">
          <a:xfrm>
            <a:off x="7781925" y="1377280"/>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54" name="Rectangle 66"/>
          <p:cNvSpPr>
            <a:spLocks noChangeArrowheads="1"/>
          </p:cNvSpPr>
          <p:nvPr/>
        </p:nvSpPr>
        <p:spPr bwMode="auto">
          <a:xfrm>
            <a:off x="6353175" y="1593180"/>
            <a:ext cx="1027113"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Frameworks</a:t>
            </a:r>
            <a:endParaRPr lang="en-US"/>
          </a:p>
        </p:txBody>
      </p:sp>
      <p:sp>
        <p:nvSpPr>
          <p:cNvPr id="132155" name="Rectangle 67"/>
          <p:cNvSpPr>
            <a:spLocks noChangeArrowheads="1"/>
          </p:cNvSpPr>
          <p:nvPr/>
        </p:nvSpPr>
        <p:spPr bwMode="auto">
          <a:xfrm>
            <a:off x="7289800" y="1593180"/>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56" name="Rectangle 68"/>
          <p:cNvSpPr>
            <a:spLocks noChangeArrowheads="1"/>
          </p:cNvSpPr>
          <p:nvPr/>
        </p:nvSpPr>
        <p:spPr bwMode="auto">
          <a:xfrm>
            <a:off x="6353175" y="1807493"/>
            <a:ext cx="64770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Models</a:t>
            </a:r>
            <a:endParaRPr lang="en-US"/>
          </a:p>
        </p:txBody>
      </p:sp>
      <p:sp>
        <p:nvSpPr>
          <p:cNvPr id="132157" name="Rectangle 69"/>
          <p:cNvSpPr>
            <a:spLocks noChangeArrowheads="1"/>
          </p:cNvSpPr>
          <p:nvPr/>
        </p:nvSpPr>
        <p:spPr bwMode="auto">
          <a:xfrm>
            <a:off x="6915150" y="180749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58" name="Rectangle 70"/>
          <p:cNvSpPr>
            <a:spLocks noChangeArrowheads="1"/>
          </p:cNvSpPr>
          <p:nvPr/>
        </p:nvSpPr>
        <p:spPr bwMode="auto">
          <a:xfrm>
            <a:off x="6353175" y="2023393"/>
            <a:ext cx="107315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Instantiation </a:t>
            </a:r>
            <a:endParaRPr lang="en-US"/>
          </a:p>
        </p:txBody>
      </p:sp>
      <p:sp>
        <p:nvSpPr>
          <p:cNvPr id="132159" name="Rectangle 71"/>
          <p:cNvSpPr>
            <a:spLocks noChangeArrowheads="1"/>
          </p:cNvSpPr>
          <p:nvPr/>
        </p:nvSpPr>
        <p:spPr bwMode="auto">
          <a:xfrm>
            <a:off x="7335838" y="202339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60" name="Rectangle 72"/>
          <p:cNvSpPr>
            <a:spLocks noChangeArrowheads="1"/>
          </p:cNvSpPr>
          <p:nvPr/>
        </p:nvSpPr>
        <p:spPr bwMode="auto">
          <a:xfrm>
            <a:off x="6353175" y="2239293"/>
            <a:ext cx="150495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Validation Criteria</a:t>
            </a:r>
            <a:endParaRPr lang="en-US"/>
          </a:p>
        </p:txBody>
      </p:sp>
      <p:sp>
        <p:nvSpPr>
          <p:cNvPr id="132161" name="Rectangle 73"/>
          <p:cNvSpPr>
            <a:spLocks noChangeArrowheads="1"/>
          </p:cNvSpPr>
          <p:nvPr/>
        </p:nvSpPr>
        <p:spPr bwMode="auto">
          <a:xfrm>
            <a:off x="7761288" y="223929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62" name="Rectangle 74"/>
          <p:cNvSpPr>
            <a:spLocks noChangeArrowheads="1"/>
          </p:cNvSpPr>
          <p:nvPr/>
        </p:nvSpPr>
        <p:spPr bwMode="auto">
          <a:xfrm>
            <a:off x="6353175" y="2453605"/>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63" name="Rectangle 75"/>
          <p:cNvSpPr>
            <a:spLocks noChangeArrowheads="1"/>
          </p:cNvSpPr>
          <p:nvPr/>
        </p:nvSpPr>
        <p:spPr bwMode="auto">
          <a:xfrm>
            <a:off x="6353175" y="2664743"/>
            <a:ext cx="1550988"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Design knowledge</a:t>
            </a:r>
            <a:endParaRPr lang="en-US"/>
          </a:p>
        </p:txBody>
      </p:sp>
      <p:sp>
        <p:nvSpPr>
          <p:cNvPr id="132164" name="Rectangle 76"/>
          <p:cNvSpPr>
            <a:spLocks noChangeArrowheads="1"/>
          </p:cNvSpPr>
          <p:nvPr/>
        </p:nvSpPr>
        <p:spPr bwMode="auto">
          <a:xfrm>
            <a:off x="7794625" y="2664743"/>
            <a:ext cx="128588"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 </a:t>
            </a:r>
            <a:endParaRPr lang="en-US"/>
          </a:p>
        </p:txBody>
      </p:sp>
      <p:sp>
        <p:nvSpPr>
          <p:cNvPr id="132165" name="Rectangle 77"/>
          <p:cNvSpPr>
            <a:spLocks noChangeArrowheads="1"/>
          </p:cNvSpPr>
          <p:nvPr/>
        </p:nvSpPr>
        <p:spPr bwMode="auto">
          <a:xfrm>
            <a:off x="6353175" y="2883818"/>
            <a:ext cx="121920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Methodologies</a:t>
            </a:r>
            <a:endParaRPr lang="en-US"/>
          </a:p>
        </p:txBody>
      </p:sp>
      <p:sp>
        <p:nvSpPr>
          <p:cNvPr id="132166" name="Rectangle 78"/>
          <p:cNvSpPr>
            <a:spLocks noChangeArrowheads="1"/>
          </p:cNvSpPr>
          <p:nvPr/>
        </p:nvSpPr>
        <p:spPr bwMode="auto">
          <a:xfrm>
            <a:off x="7475538" y="2883818"/>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67" name="Rectangle 79"/>
          <p:cNvSpPr>
            <a:spLocks noChangeArrowheads="1"/>
          </p:cNvSpPr>
          <p:nvPr/>
        </p:nvSpPr>
        <p:spPr bwMode="auto">
          <a:xfrm>
            <a:off x="6353175" y="3099718"/>
            <a:ext cx="150495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Validation Criteria</a:t>
            </a:r>
            <a:endParaRPr lang="en-US"/>
          </a:p>
        </p:txBody>
      </p:sp>
      <p:sp>
        <p:nvSpPr>
          <p:cNvPr id="132168" name="Rectangle 80"/>
          <p:cNvSpPr>
            <a:spLocks noChangeArrowheads="1"/>
          </p:cNvSpPr>
          <p:nvPr/>
        </p:nvSpPr>
        <p:spPr bwMode="auto">
          <a:xfrm>
            <a:off x="7761288" y="3099718"/>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69" name="Rectangle 81"/>
          <p:cNvSpPr>
            <a:spLocks noChangeArrowheads="1"/>
          </p:cNvSpPr>
          <p:nvPr/>
        </p:nvSpPr>
        <p:spPr bwMode="auto">
          <a:xfrm>
            <a:off x="6353175" y="3315618"/>
            <a:ext cx="1538288"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(not instantiations  </a:t>
            </a:r>
            <a:endParaRPr lang="en-US"/>
          </a:p>
        </p:txBody>
      </p:sp>
      <p:sp>
        <p:nvSpPr>
          <p:cNvPr id="132170" name="Rectangle 82"/>
          <p:cNvSpPr>
            <a:spLocks noChangeArrowheads="1"/>
          </p:cNvSpPr>
          <p:nvPr/>
        </p:nvSpPr>
        <p:spPr bwMode="auto">
          <a:xfrm>
            <a:off x="6353175" y="3529930"/>
            <a:ext cx="87630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of models </a:t>
            </a:r>
            <a:endParaRPr lang="en-US"/>
          </a:p>
        </p:txBody>
      </p:sp>
      <p:sp>
        <p:nvSpPr>
          <p:cNvPr id="132171" name="Rectangle 83"/>
          <p:cNvSpPr>
            <a:spLocks noChangeArrowheads="1"/>
          </p:cNvSpPr>
          <p:nvPr/>
        </p:nvSpPr>
        <p:spPr bwMode="auto">
          <a:xfrm>
            <a:off x="7142163" y="3529930"/>
            <a:ext cx="319087"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but</a:t>
            </a:r>
            <a:endParaRPr lang="en-US"/>
          </a:p>
        </p:txBody>
      </p:sp>
      <p:sp>
        <p:nvSpPr>
          <p:cNvPr id="132172" name="Rectangle 84"/>
          <p:cNvSpPr>
            <a:spLocks noChangeArrowheads="1"/>
          </p:cNvSpPr>
          <p:nvPr/>
        </p:nvSpPr>
        <p:spPr bwMode="auto">
          <a:xfrm>
            <a:off x="7381875" y="3529930"/>
            <a:ext cx="58737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KDD </a:t>
            </a:r>
            <a:endParaRPr lang="en-US"/>
          </a:p>
        </p:txBody>
      </p:sp>
      <p:sp>
        <p:nvSpPr>
          <p:cNvPr id="132173" name="Rectangle 85"/>
          <p:cNvSpPr>
            <a:spLocks noChangeArrowheads="1"/>
          </p:cNvSpPr>
          <p:nvPr/>
        </p:nvSpPr>
        <p:spPr bwMode="auto">
          <a:xfrm>
            <a:off x="6353175" y="3744243"/>
            <a:ext cx="16097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processes, services, </a:t>
            </a:r>
            <a:endParaRPr lang="en-US"/>
          </a:p>
        </p:txBody>
      </p:sp>
      <p:sp>
        <p:nvSpPr>
          <p:cNvPr id="132174" name="Rectangle 86"/>
          <p:cNvSpPr>
            <a:spLocks noChangeArrowheads="1"/>
          </p:cNvSpPr>
          <p:nvPr/>
        </p:nvSpPr>
        <p:spPr bwMode="auto">
          <a:xfrm>
            <a:off x="6353175" y="3964905"/>
            <a:ext cx="738188"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systems)</a:t>
            </a:r>
            <a:endParaRPr lang="en-US"/>
          </a:p>
        </p:txBody>
      </p:sp>
      <p:sp>
        <p:nvSpPr>
          <p:cNvPr id="132175" name="Rectangle 87"/>
          <p:cNvSpPr>
            <a:spLocks noChangeArrowheads="1"/>
          </p:cNvSpPr>
          <p:nvPr/>
        </p:nvSpPr>
        <p:spPr bwMode="auto">
          <a:xfrm>
            <a:off x="7007225" y="3964905"/>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grpSp>
        <p:nvGrpSpPr>
          <p:cNvPr id="5" name="Group 90"/>
          <p:cNvGrpSpPr>
            <a:grpSpLocks/>
          </p:cNvGrpSpPr>
          <p:nvPr/>
        </p:nvGrpSpPr>
        <p:grpSpPr bwMode="auto">
          <a:xfrm>
            <a:off x="3679825" y="1250280"/>
            <a:ext cx="1687513" cy="842963"/>
            <a:chOff x="2318" y="992"/>
            <a:chExt cx="1063" cy="531"/>
          </a:xfrm>
        </p:grpSpPr>
        <p:sp>
          <p:nvSpPr>
            <p:cNvPr id="132244" name="Rectangle 88"/>
            <p:cNvSpPr>
              <a:spLocks noChangeArrowheads="1"/>
            </p:cNvSpPr>
            <p:nvPr/>
          </p:nvSpPr>
          <p:spPr bwMode="auto">
            <a:xfrm>
              <a:off x="2318" y="992"/>
              <a:ext cx="1063" cy="531"/>
            </a:xfrm>
            <a:prstGeom prst="rect">
              <a:avLst/>
            </a:prstGeom>
            <a:solidFill>
              <a:srgbClr val="FFFFFF"/>
            </a:solidFill>
            <a:ln w="9525">
              <a:noFill/>
              <a:miter lim="800000"/>
              <a:headEnd/>
              <a:tailEnd/>
            </a:ln>
          </p:spPr>
          <p:txBody>
            <a:bodyPr/>
            <a:lstStyle/>
            <a:p>
              <a:pPr algn="ctr"/>
              <a:endParaRPr lang="en-US"/>
            </a:p>
          </p:txBody>
        </p:sp>
        <p:sp>
          <p:nvSpPr>
            <p:cNvPr id="132245" name="Rectangle 89"/>
            <p:cNvSpPr>
              <a:spLocks noChangeArrowheads="1"/>
            </p:cNvSpPr>
            <p:nvPr/>
          </p:nvSpPr>
          <p:spPr bwMode="auto">
            <a:xfrm>
              <a:off x="2318" y="992"/>
              <a:ext cx="1063" cy="531"/>
            </a:xfrm>
            <a:prstGeom prst="rect">
              <a:avLst/>
            </a:prstGeom>
            <a:noFill/>
            <a:ln w="9" cap="rnd">
              <a:solidFill>
                <a:srgbClr val="000000"/>
              </a:solidFill>
              <a:miter lim="800000"/>
              <a:headEnd/>
              <a:tailEnd/>
            </a:ln>
          </p:spPr>
          <p:txBody>
            <a:bodyPr/>
            <a:lstStyle/>
            <a:p>
              <a:pPr algn="ctr"/>
              <a:endParaRPr lang="en-US"/>
            </a:p>
          </p:txBody>
        </p:sp>
      </p:grpSp>
      <p:sp>
        <p:nvSpPr>
          <p:cNvPr id="132177" name="Rectangle 91"/>
          <p:cNvSpPr>
            <a:spLocks noChangeArrowheads="1"/>
          </p:cNvSpPr>
          <p:nvPr/>
        </p:nvSpPr>
        <p:spPr bwMode="auto">
          <a:xfrm>
            <a:off x="3824288" y="1326480"/>
            <a:ext cx="1235075"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Develop/Build</a:t>
            </a:r>
            <a:endParaRPr lang="en-US"/>
          </a:p>
        </p:txBody>
      </p:sp>
      <p:sp>
        <p:nvSpPr>
          <p:cNvPr id="132178" name="Rectangle 92"/>
          <p:cNvSpPr>
            <a:spLocks noChangeArrowheads="1"/>
          </p:cNvSpPr>
          <p:nvPr/>
        </p:nvSpPr>
        <p:spPr bwMode="auto">
          <a:xfrm>
            <a:off x="4957763" y="1326480"/>
            <a:ext cx="128587"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 </a:t>
            </a:r>
            <a:endParaRPr lang="en-US"/>
          </a:p>
        </p:txBody>
      </p:sp>
      <p:sp>
        <p:nvSpPr>
          <p:cNvPr id="132179" name="Rectangle 93"/>
          <p:cNvSpPr>
            <a:spLocks noChangeArrowheads="1"/>
          </p:cNvSpPr>
          <p:nvPr/>
        </p:nvSpPr>
        <p:spPr bwMode="auto">
          <a:xfrm>
            <a:off x="3824288" y="1545555"/>
            <a:ext cx="74136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Theories</a:t>
            </a:r>
            <a:endParaRPr lang="en-US"/>
          </a:p>
        </p:txBody>
      </p:sp>
      <p:sp>
        <p:nvSpPr>
          <p:cNvPr id="132180" name="Rectangle 94"/>
          <p:cNvSpPr>
            <a:spLocks noChangeArrowheads="1"/>
          </p:cNvSpPr>
          <p:nvPr/>
        </p:nvSpPr>
        <p:spPr bwMode="auto">
          <a:xfrm>
            <a:off x="4479925" y="1545555"/>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81" name="Rectangle 95"/>
          <p:cNvSpPr>
            <a:spLocks noChangeArrowheads="1"/>
          </p:cNvSpPr>
          <p:nvPr/>
        </p:nvSpPr>
        <p:spPr bwMode="auto">
          <a:xfrm>
            <a:off x="3824288" y="1766218"/>
            <a:ext cx="74136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Artifacts</a:t>
            </a:r>
            <a:endParaRPr lang="en-US"/>
          </a:p>
        </p:txBody>
      </p:sp>
      <p:sp>
        <p:nvSpPr>
          <p:cNvPr id="132182" name="Rectangle 96"/>
          <p:cNvSpPr>
            <a:spLocks noChangeArrowheads="1"/>
          </p:cNvSpPr>
          <p:nvPr/>
        </p:nvSpPr>
        <p:spPr bwMode="auto">
          <a:xfrm>
            <a:off x="4478338" y="1766218"/>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grpSp>
        <p:nvGrpSpPr>
          <p:cNvPr id="6" name="Group 99"/>
          <p:cNvGrpSpPr>
            <a:grpSpLocks/>
          </p:cNvGrpSpPr>
          <p:nvPr/>
        </p:nvGrpSpPr>
        <p:grpSpPr bwMode="auto">
          <a:xfrm>
            <a:off x="3679825" y="2936205"/>
            <a:ext cx="1687513" cy="1852613"/>
            <a:chOff x="2318" y="2054"/>
            <a:chExt cx="1063" cy="1167"/>
          </a:xfrm>
        </p:grpSpPr>
        <p:sp>
          <p:nvSpPr>
            <p:cNvPr id="132242" name="Rectangle 97"/>
            <p:cNvSpPr>
              <a:spLocks noChangeArrowheads="1"/>
            </p:cNvSpPr>
            <p:nvPr/>
          </p:nvSpPr>
          <p:spPr bwMode="auto">
            <a:xfrm>
              <a:off x="2318" y="2054"/>
              <a:ext cx="1063" cy="1167"/>
            </a:xfrm>
            <a:prstGeom prst="rect">
              <a:avLst/>
            </a:prstGeom>
            <a:solidFill>
              <a:srgbClr val="FFFFFF"/>
            </a:solidFill>
            <a:ln w="9525">
              <a:noFill/>
              <a:miter lim="800000"/>
              <a:headEnd/>
              <a:tailEnd/>
            </a:ln>
          </p:spPr>
          <p:txBody>
            <a:bodyPr/>
            <a:lstStyle/>
            <a:p>
              <a:pPr algn="ctr"/>
              <a:endParaRPr lang="en-US"/>
            </a:p>
          </p:txBody>
        </p:sp>
        <p:sp>
          <p:nvSpPr>
            <p:cNvPr id="132243" name="Rectangle 98"/>
            <p:cNvSpPr>
              <a:spLocks noChangeArrowheads="1"/>
            </p:cNvSpPr>
            <p:nvPr/>
          </p:nvSpPr>
          <p:spPr bwMode="auto">
            <a:xfrm>
              <a:off x="2318" y="2054"/>
              <a:ext cx="1063" cy="1167"/>
            </a:xfrm>
            <a:prstGeom prst="rect">
              <a:avLst/>
            </a:prstGeom>
            <a:noFill/>
            <a:ln w="9" cap="rnd">
              <a:solidFill>
                <a:srgbClr val="000000"/>
              </a:solidFill>
              <a:miter lim="800000"/>
              <a:headEnd/>
              <a:tailEnd/>
            </a:ln>
          </p:spPr>
          <p:txBody>
            <a:bodyPr/>
            <a:lstStyle/>
            <a:p>
              <a:pPr algn="ctr"/>
              <a:endParaRPr lang="en-US"/>
            </a:p>
          </p:txBody>
        </p:sp>
      </p:grpSp>
      <p:sp>
        <p:nvSpPr>
          <p:cNvPr id="132184" name="Rectangle 100"/>
          <p:cNvSpPr>
            <a:spLocks noChangeArrowheads="1"/>
          </p:cNvSpPr>
          <p:nvPr/>
        </p:nvSpPr>
        <p:spPr bwMode="auto">
          <a:xfrm>
            <a:off x="3824288" y="3010818"/>
            <a:ext cx="687387"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Justify/</a:t>
            </a:r>
            <a:endParaRPr lang="en-US"/>
          </a:p>
        </p:txBody>
      </p:sp>
      <p:sp>
        <p:nvSpPr>
          <p:cNvPr id="132185" name="Rectangle 101"/>
          <p:cNvSpPr>
            <a:spLocks noChangeArrowheads="1"/>
          </p:cNvSpPr>
          <p:nvPr/>
        </p:nvSpPr>
        <p:spPr bwMode="auto">
          <a:xfrm>
            <a:off x="4418013" y="3010818"/>
            <a:ext cx="128587"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 </a:t>
            </a:r>
            <a:endParaRPr lang="en-US"/>
          </a:p>
        </p:txBody>
      </p:sp>
      <p:sp>
        <p:nvSpPr>
          <p:cNvPr id="132186" name="Rectangle 102"/>
          <p:cNvSpPr>
            <a:spLocks noChangeArrowheads="1"/>
          </p:cNvSpPr>
          <p:nvPr/>
        </p:nvSpPr>
        <p:spPr bwMode="auto">
          <a:xfrm>
            <a:off x="3824288" y="3226718"/>
            <a:ext cx="800100"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Evaluate</a:t>
            </a:r>
            <a:endParaRPr lang="en-US"/>
          </a:p>
        </p:txBody>
      </p:sp>
      <p:sp>
        <p:nvSpPr>
          <p:cNvPr id="132187" name="Rectangle 103"/>
          <p:cNvSpPr>
            <a:spLocks noChangeArrowheads="1"/>
          </p:cNvSpPr>
          <p:nvPr/>
        </p:nvSpPr>
        <p:spPr bwMode="auto">
          <a:xfrm>
            <a:off x="4532313" y="3226718"/>
            <a:ext cx="128587" cy="2540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imes New Roman" pitchFamily="18" charset="0"/>
              </a:rPr>
              <a:t> </a:t>
            </a:r>
            <a:endParaRPr lang="en-US"/>
          </a:p>
        </p:txBody>
      </p:sp>
      <p:sp>
        <p:nvSpPr>
          <p:cNvPr id="132188" name="Rectangle 104"/>
          <p:cNvSpPr>
            <a:spLocks noChangeArrowheads="1"/>
          </p:cNvSpPr>
          <p:nvPr/>
        </p:nvSpPr>
        <p:spPr bwMode="auto">
          <a:xfrm>
            <a:off x="3824288" y="3445793"/>
            <a:ext cx="86201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Analytical</a:t>
            </a:r>
            <a:endParaRPr lang="en-US"/>
          </a:p>
        </p:txBody>
      </p:sp>
      <p:sp>
        <p:nvSpPr>
          <p:cNvPr id="132189" name="Rectangle 105"/>
          <p:cNvSpPr>
            <a:spLocks noChangeArrowheads="1"/>
          </p:cNvSpPr>
          <p:nvPr/>
        </p:nvSpPr>
        <p:spPr bwMode="auto">
          <a:xfrm>
            <a:off x="4602163" y="344579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90" name="Rectangle 106"/>
          <p:cNvSpPr>
            <a:spLocks noChangeArrowheads="1"/>
          </p:cNvSpPr>
          <p:nvPr/>
        </p:nvSpPr>
        <p:spPr bwMode="auto">
          <a:xfrm>
            <a:off x="3824288" y="3661693"/>
            <a:ext cx="93345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Case Study</a:t>
            </a:r>
            <a:endParaRPr lang="en-US"/>
          </a:p>
        </p:txBody>
      </p:sp>
      <p:sp>
        <p:nvSpPr>
          <p:cNvPr id="132191" name="Rectangle 107"/>
          <p:cNvSpPr>
            <a:spLocks noChangeArrowheads="1"/>
          </p:cNvSpPr>
          <p:nvPr/>
        </p:nvSpPr>
        <p:spPr bwMode="auto">
          <a:xfrm>
            <a:off x="4668838" y="366169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92" name="Rectangle 108"/>
          <p:cNvSpPr>
            <a:spLocks noChangeArrowheads="1"/>
          </p:cNvSpPr>
          <p:nvPr/>
        </p:nvSpPr>
        <p:spPr bwMode="auto">
          <a:xfrm>
            <a:off x="3824288" y="3877593"/>
            <a:ext cx="109696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Experimental</a:t>
            </a:r>
            <a:endParaRPr lang="en-US"/>
          </a:p>
        </p:txBody>
      </p:sp>
      <p:sp>
        <p:nvSpPr>
          <p:cNvPr id="132193" name="Rectangle 109"/>
          <p:cNvSpPr>
            <a:spLocks noChangeArrowheads="1"/>
          </p:cNvSpPr>
          <p:nvPr/>
        </p:nvSpPr>
        <p:spPr bwMode="auto">
          <a:xfrm>
            <a:off x="4830763" y="387759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94" name="Rectangle 110"/>
          <p:cNvSpPr>
            <a:spLocks noChangeArrowheads="1"/>
          </p:cNvSpPr>
          <p:nvPr/>
        </p:nvSpPr>
        <p:spPr bwMode="auto">
          <a:xfrm>
            <a:off x="3824288" y="4093493"/>
            <a:ext cx="954087"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Field Study</a:t>
            </a:r>
            <a:endParaRPr lang="en-US"/>
          </a:p>
        </p:txBody>
      </p:sp>
      <p:sp>
        <p:nvSpPr>
          <p:cNvPr id="132195" name="Rectangle 111"/>
          <p:cNvSpPr>
            <a:spLocks noChangeArrowheads="1"/>
          </p:cNvSpPr>
          <p:nvPr/>
        </p:nvSpPr>
        <p:spPr bwMode="auto">
          <a:xfrm>
            <a:off x="4691063" y="4093493"/>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96" name="Rectangle 112"/>
          <p:cNvSpPr>
            <a:spLocks noChangeArrowheads="1"/>
          </p:cNvSpPr>
          <p:nvPr/>
        </p:nvSpPr>
        <p:spPr bwMode="auto">
          <a:xfrm>
            <a:off x="3824288" y="4310980"/>
            <a:ext cx="90805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Simulation</a:t>
            </a:r>
            <a:endParaRPr lang="en-US"/>
          </a:p>
        </p:txBody>
      </p:sp>
      <p:sp>
        <p:nvSpPr>
          <p:cNvPr id="132197" name="Rectangle 113"/>
          <p:cNvSpPr>
            <a:spLocks noChangeArrowheads="1"/>
          </p:cNvSpPr>
          <p:nvPr/>
        </p:nvSpPr>
        <p:spPr bwMode="auto">
          <a:xfrm>
            <a:off x="4645025" y="4310980"/>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198" name="Freeform 114"/>
          <p:cNvSpPr>
            <a:spLocks noEditPoints="1"/>
          </p:cNvSpPr>
          <p:nvPr/>
        </p:nvSpPr>
        <p:spPr bwMode="auto">
          <a:xfrm>
            <a:off x="4298950" y="2083718"/>
            <a:ext cx="112713" cy="852487"/>
          </a:xfrm>
          <a:custGeom>
            <a:avLst/>
            <a:gdLst>
              <a:gd name="T0" fmla="*/ 9131161 w 800"/>
              <a:gd name="T1" fmla="*/ 1322781 h 6067"/>
              <a:gd name="T2" fmla="*/ 9250217 w 800"/>
              <a:gd name="T3" fmla="*/ 106615676 h 6067"/>
              <a:gd name="T4" fmla="*/ 7940208 w 800"/>
              <a:gd name="T5" fmla="*/ 107938597 h 6067"/>
              <a:gd name="T6" fmla="*/ 6610195 w 800"/>
              <a:gd name="T7" fmla="*/ 106615676 h 6067"/>
              <a:gd name="T8" fmla="*/ 6491001 w 800"/>
              <a:gd name="T9" fmla="*/ 1322781 h 6067"/>
              <a:gd name="T10" fmla="*/ 7821014 w 800"/>
              <a:gd name="T11" fmla="*/ 0 h 6067"/>
              <a:gd name="T12" fmla="*/ 9131161 w 800"/>
              <a:gd name="T13" fmla="*/ 1322781 h 6067"/>
              <a:gd name="T14" fmla="*/ 15880275 w 800"/>
              <a:gd name="T15" fmla="*/ 103970114 h 6067"/>
              <a:gd name="T16" fmla="*/ 7940208 w 800"/>
              <a:gd name="T17" fmla="*/ 119784748 h 6067"/>
              <a:gd name="T18" fmla="*/ 0 w 800"/>
              <a:gd name="T19" fmla="*/ 103989786 h 6067"/>
              <a:gd name="T20" fmla="*/ 15880275 w 800"/>
              <a:gd name="T21" fmla="*/ 103970114 h 60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0"/>
              <a:gd name="T34" fmla="*/ 0 h 6067"/>
              <a:gd name="T35" fmla="*/ 800 w 800"/>
              <a:gd name="T36" fmla="*/ 6067 h 60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0" h="6067">
                <a:moveTo>
                  <a:pt x="460" y="67"/>
                </a:moveTo>
                <a:lnTo>
                  <a:pt x="466" y="5400"/>
                </a:lnTo>
                <a:cubicBezTo>
                  <a:pt x="466" y="5437"/>
                  <a:pt x="437" y="5467"/>
                  <a:pt x="400" y="5467"/>
                </a:cubicBezTo>
                <a:cubicBezTo>
                  <a:pt x="363" y="5467"/>
                  <a:pt x="333" y="5437"/>
                  <a:pt x="333" y="5400"/>
                </a:cubicBezTo>
                <a:lnTo>
                  <a:pt x="327" y="67"/>
                </a:lnTo>
                <a:cubicBezTo>
                  <a:pt x="327" y="30"/>
                  <a:pt x="357" y="0"/>
                  <a:pt x="394" y="0"/>
                </a:cubicBezTo>
                <a:cubicBezTo>
                  <a:pt x="431" y="0"/>
                  <a:pt x="460" y="30"/>
                  <a:pt x="460" y="67"/>
                </a:cubicBezTo>
                <a:close/>
                <a:moveTo>
                  <a:pt x="800" y="5266"/>
                </a:moveTo>
                <a:lnTo>
                  <a:pt x="400" y="6067"/>
                </a:lnTo>
                <a:lnTo>
                  <a:pt x="0" y="5267"/>
                </a:lnTo>
                <a:lnTo>
                  <a:pt x="800" y="5266"/>
                </a:lnTo>
                <a:close/>
              </a:path>
            </a:pathLst>
          </a:custGeom>
          <a:solidFill>
            <a:srgbClr val="000000"/>
          </a:solidFill>
          <a:ln w="1">
            <a:solidFill>
              <a:srgbClr val="000000"/>
            </a:solidFill>
            <a:bevel/>
            <a:headEnd/>
            <a:tailEnd/>
          </a:ln>
        </p:spPr>
        <p:txBody>
          <a:bodyPr/>
          <a:lstStyle/>
          <a:p>
            <a:pPr algn="ctr"/>
            <a:endParaRPr lang="en-US"/>
          </a:p>
        </p:txBody>
      </p:sp>
      <p:sp>
        <p:nvSpPr>
          <p:cNvPr id="132199" name="Rectangle 115"/>
          <p:cNvSpPr>
            <a:spLocks noChangeArrowheads="1"/>
          </p:cNvSpPr>
          <p:nvPr/>
        </p:nvSpPr>
        <p:spPr bwMode="auto">
          <a:xfrm>
            <a:off x="3679825" y="2429793"/>
            <a:ext cx="506413" cy="168275"/>
          </a:xfrm>
          <a:prstGeom prst="rect">
            <a:avLst/>
          </a:prstGeom>
          <a:solidFill>
            <a:srgbClr val="FFFFFF"/>
          </a:solidFill>
          <a:ln w="9525">
            <a:noFill/>
            <a:miter lim="800000"/>
            <a:headEnd/>
            <a:tailEnd/>
          </a:ln>
        </p:spPr>
        <p:txBody>
          <a:bodyPr/>
          <a:lstStyle/>
          <a:p>
            <a:pPr algn="ctr"/>
            <a:endParaRPr lang="en-US"/>
          </a:p>
        </p:txBody>
      </p:sp>
      <p:sp>
        <p:nvSpPr>
          <p:cNvPr id="132200" name="Rectangle 116"/>
          <p:cNvSpPr>
            <a:spLocks noChangeArrowheads="1"/>
          </p:cNvSpPr>
          <p:nvPr/>
        </p:nvSpPr>
        <p:spPr bwMode="auto">
          <a:xfrm>
            <a:off x="3679825" y="2431380"/>
            <a:ext cx="560388"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Assess</a:t>
            </a:r>
            <a:endParaRPr lang="en-US"/>
          </a:p>
        </p:txBody>
      </p:sp>
      <p:sp>
        <p:nvSpPr>
          <p:cNvPr id="132201" name="Rectangle 117"/>
          <p:cNvSpPr>
            <a:spLocks noChangeArrowheads="1"/>
          </p:cNvSpPr>
          <p:nvPr/>
        </p:nvSpPr>
        <p:spPr bwMode="auto">
          <a:xfrm>
            <a:off x="4135438" y="2431380"/>
            <a:ext cx="117475"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132202" name="Rectangle 118"/>
          <p:cNvSpPr>
            <a:spLocks noChangeArrowheads="1"/>
          </p:cNvSpPr>
          <p:nvPr/>
        </p:nvSpPr>
        <p:spPr bwMode="auto">
          <a:xfrm>
            <a:off x="4860925" y="2429793"/>
            <a:ext cx="506413" cy="168275"/>
          </a:xfrm>
          <a:prstGeom prst="rect">
            <a:avLst/>
          </a:prstGeom>
          <a:solidFill>
            <a:srgbClr val="FFFFFF"/>
          </a:solidFill>
          <a:ln w="9525">
            <a:noFill/>
            <a:miter lim="800000"/>
            <a:headEnd/>
            <a:tailEnd/>
          </a:ln>
        </p:spPr>
        <p:txBody>
          <a:bodyPr/>
          <a:lstStyle/>
          <a:p>
            <a:pPr algn="ctr"/>
            <a:endParaRPr lang="en-US"/>
          </a:p>
        </p:txBody>
      </p:sp>
      <p:sp>
        <p:nvSpPr>
          <p:cNvPr id="132203" name="Rectangle 119"/>
          <p:cNvSpPr>
            <a:spLocks noChangeArrowheads="1"/>
          </p:cNvSpPr>
          <p:nvPr/>
        </p:nvSpPr>
        <p:spPr bwMode="auto">
          <a:xfrm>
            <a:off x="4860925" y="2431380"/>
            <a:ext cx="546100"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Refine</a:t>
            </a:r>
            <a:endParaRPr lang="en-US"/>
          </a:p>
        </p:txBody>
      </p:sp>
      <p:sp>
        <p:nvSpPr>
          <p:cNvPr id="132204" name="Rectangle 120"/>
          <p:cNvSpPr>
            <a:spLocks noChangeArrowheads="1"/>
          </p:cNvSpPr>
          <p:nvPr/>
        </p:nvSpPr>
        <p:spPr bwMode="auto">
          <a:xfrm>
            <a:off x="5308600" y="2431380"/>
            <a:ext cx="117475"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132205" name="Freeform 121"/>
          <p:cNvSpPr>
            <a:spLocks noEditPoints="1"/>
          </p:cNvSpPr>
          <p:nvPr/>
        </p:nvSpPr>
        <p:spPr bwMode="auto">
          <a:xfrm>
            <a:off x="4635500" y="2093243"/>
            <a:ext cx="112713" cy="852487"/>
          </a:xfrm>
          <a:custGeom>
            <a:avLst/>
            <a:gdLst>
              <a:gd name="T0" fmla="*/ 6630061 w 800"/>
              <a:gd name="T1" fmla="*/ 118501030 h 6066"/>
              <a:gd name="T2" fmla="*/ 6630061 w 800"/>
              <a:gd name="T3" fmla="*/ 13153540 h 6066"/>
              <a:gd name="T4" fmla="*/ 7940208 w 800"/>
              <a:gd name="T5" fmla="*/ 11850076 h 6066"/>
              <a:gd name="T6" fmla="*/ 9270082 w 800"/>
              <a:gd name="T7" fmla="*/ 13153540 h 6066"/>
              <a:gd name="T8" fmla="*/ 9270082 w 800"/>
              <a:gd name="T9" fmla="*/ 118501030 h 6066"/>
              <a:gd name="T10" fmla="*/ 7940208 w 800"/>
              <a:gd name="T11" fmla="*/ 119804495 h 6066"/>
              <a:gd name="T12" fmla="*/ 6630061 w 800"/>
              <a:gd name="T13" fmla="*/ 118501030 h 6066"/>
              <a:gd name="T14" fmla="*/ 0 w 800"/>
              <a:gd name="T15" fmla="*/ 15800100 h 6066"/>
              <a:gd name="T16" fmla="*/ 7940208 w 800"/>
              <a:gd name="T17" fmla="*/ 0 h 6066"/>
              <a:gd name="T18" fmla="*/ 15880275 w 800"/>
              <a:gd name="T19" fmla="*/ 15800100 h 6066"/>
              <a:gd name="T20" fmla="*/ 0 w 800"/>
              <a:gd name="T21" fmla="*/ 15800100 h 60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0"/>
              <a:gd name="T34" fmla="*/ 0 h 6066"/>
              <a:gd name="T35" fmla="*/ 800 w 800"/>
              <a:gd name="T36" fmla="*/ 6066 h 60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0" h="6066">
                <a:moveTo>
                  <a:pt x="334" y="6000"/>
                </a:moveTo>
                <a:lnTo>
                  <a:pt x="334" y="666"/>
                </a:lnTo>
                <a:cubicBezTo>
                  <a:pt x="334" y="630"/>
                  <a:pt x="364" y="600"/>
                  <a:pt x="400" y="600"/>
                </a:cubicBezTo>
                <a:cubicBezTo>
                  <a:pt x="437" y="600"/>
                  <a:pt x="467" y="630"/>
                  <a:pt x="467" y="666"/>
                </a:cubicBezTo>
                <a:lnTo>
                  <a:pt x="467" y="6000"/>
                </a:lnTo>
                <a:cubicBezTo>
                  <a:pt x="467" y="6037"/>
                  <a:pt x="437" y="6066"/>
                  <a:pt x="400" y="6066"/>
                </a:cubicBezTo>
                <a:cubicBezTo>
                  <a:pt x="364" y="6066"/>
                  <a:pt x="334" y="6037"/>
                  <a:pt x="334" y="6000"/>
                </a:cubicBezTo>
                <a:close/>
                <a:moveTo>
                  <a:pt x="0" y="800"/>
                </a:moveTo>
                <a:lnTo>
                  <a:pt x="400" y="0"/>
                </a:lnTo>
                <a:lnTo>
                  <a:pt x="800" y="800"/>
                </a:lnTo>
                <a:lnTo>
                  <a:pt x="0" y="800"/>
                </a:lnTo>
                <a:close/>
              </a:path>
            </a:pathLst>
          </a:custGeom>
          <a:solidFill>
            <a:srgbClr val="000000"/>
          </a:solidFill>
          <a:ln w="1">
            <a:solidFill>
              <a:srgbClr val="000000"/>
            </a:solidFill>
            <a:bevel/>
            <a:headEnd/>
            <a:tailEnd/>
          </a:ln>
        </p:spPr>
        <p:txBody>
          <a:bodyPr/>
          <a:lstStyle/>
          <a:p>
            <a:pPr algn="ctr"/>
            <a:endParaRPr lang="en-US"/>
          </a:p>
        </p:txBody>
      </p:sp>
      <p:sp>
        <p:nvSpPr>
          <p:cNvPr id="132206" name="Freeform 122"/>
          <p:cNvSpPr>
            <a:spLocks noEditPoints="1"/>
          </p:cNvSpPr>
          <p:nvPr/>
        </p:nvSpPr>
        <p:spPr bwMode="auto">
          <a:xfrm>
            <a:off x="1936750" y="4958680"/>
            <a:ext cx="112713" cy="346075"/>
          </a:xfrm>
          <a:custGeom>
            <a:avLst/>
            <a:gdLst>
              <a:gd name="T0" fmla="*/ 13101196 w 400"/>
              <a:gd name="T1" fmla="*/ 94382559 h 1234"/>
              <a:gd name="T2" fmla="*/ 13260121 w 400"/>
              <a:gd name="T3" fmla="*/ 26191201 h 1234"/>
              <a:gd name="T4" fmla="*/ 15959597 w 400"/>
              <a:gd name="T5" fmla="*/ 23595640 h 1234"/>
              <a:gd name="T6" fmla="*/ 18579896 w 400"/>
              <a:gd name="T7" fmla="*/ 26269727 h 1234"/>
              <a:gd name="T8" fmla="*/ 18341785 w 400"/>
              <a:gd name="T9" fmla="*/ 94382559 h 1234"/>
              <a:gd name="T10" fmla="*/ 15721491 w 400"/>
              <a:gd name="T11" fmla="*/ 96978120 h 1234"/>
              <a:gd name="T12" fmla="*/ 13101196 w 400"/>
              <a:gd name="T13" fmla="*/ 94382559 h 1234"/>
              <a:gd name="T14" fmla="*/ 0 w 400"/>
              <a:gd name="T15" fmla="*/ 31460850 h 1234"/>
              <a:gd name="T16" fmla="*/ 15959597 w 400"/>
              <a:gd name="T17" fmla="*/ 0 h 1234"/>
              <a:gd name="T18" fmla="*/ 31760550 w 400"/>
              <a:gd name="T19" fmla="*/ 31539376 h 1234"/>
              <a:gd name="T20" fmla="*/ 0 w 400"/>
              <a:gd name="T21" fmla="*/ 31460850 h 1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234"/>
              <a:gd name="T35" fmla="*/ 400 w 400"/>
              <a:gd name="T36" fmla="*/ 1234 h 1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234">
                <a:moveTo>
                  <a:pt x="165" y="1200"/>
                </a:moveTo>
                <a:lnTo>
                  <a:pt x="167" y="333"/>
                </a:lnTo>
                <a:cubicBezTo>
                  <a:pt x="167" y="315"/>
                  <a:pt x="182" y="300"/>
                  <a:pt x="201" y="300"/>
                </a:cubicBezTo>
                <a:cubicBezTo>
                  <a:pt x="219" y="300"/>
                  <a:pt x="234" y="315"/>
                  <a:pt x="234" y="334"/>
                </a:cubicBezTo>
                <a:lnTo>
                  <a:pt x="231" y="1200"/>
                </a:lnTo>
                <a:cubicBezTo>
                  <a:pt x="231" y="1219"/>
                  <a:pt x="216" y="1234"/>
                  <a:pt x="198" y="1233"/>
                </a:cubicBezTo>
                <a:cubicBezTo>
                  <a:pt x="180" y="1233"/>
                  <a:pt x="165" y="1218"/>
                  <a:pt x="165" y="1200"/>
                </a:cubicBezTo>
                <a:close/>
                <a:moveTo>
                  <a:pt x="0" y="400"/>
                </a:moveTo>
                <a:lnTo>
                  <a:pt x="201" y="0"/>
                </a:lnTo>
                <a:lnTo>
                  <a:pt x="400" y="401"/>
                </a:lnTo>
                <a:lnTo>
                  <a:pt x="0" y="400"/>
                </a:lnTo>
                <a:close/>
              </a:path>
            </a:pathLst>
          </a:custGeom>
          <a:solidFill>
            <a:srgbClr val="000000"/>
          </a:solidFill>
          <a:ln w="1">
            <a:solidFill>
              <a:srgbClr val="000000"/>
            </a:solidFill>
            <a:bevel/>
            <a:headEnd/>
            <a:tailEnd/>
          </a:ln>
        </p:spPr>
        <p:txBody>
          <a:bodyPr/>
          <a:lstStyle/>
          <a:p>
            <a:pPr algn="ctr"/>
            <a:endParaRPr lang="en-US"/>
          </a:p>
        </p:txBody>
      </p:sp>
      <p:sp>
        <p:nvSpPr>
          <p:cNvPr id="132207" name="Line 123"/>
          <p:cNvSpPr>
            <a:spLocks noChangeShapeType="1"/>
          </p:cNvSpPr>
          <p:nvPr/>
        </p:nvSpPr>
        <p:spPr bwMode="auto">
          <a:xfrm>
            <a:off x="1993900" y="5295230"/>
            <a:ext cx="2360613" cy="1588"/>
          </a:xfrm>
          <a:prstGeom prst="line">
            <a:avLst/>
          </a:prstGeom>
          <a:noFill/>
          <a:ln w="9" cap="rnd">
            <a:solidFill>
              <a:srgbClr val="000000"/>
            </a:solidFill>
            <a:round/>
            <a:headEnd/>
            <a:tailEnd/>
          </a:ln>
        </p:spPr>
        <p:txBody>
          <a:bodyPr/>
          <a:lstStyle/>
          <a:p>
            <a:endParaRPr lang="en-US"/>
          </a:p>
        </p:txBody>
      </p:sp>
      <p:sp>
        <p:nvSpPr>
          <p:cNvPr id="132208" name="Line 124"/>
          <p:cNvSpPr>
            <a:spLocks noChangeShapeType="1"/>
          </p:cNvSpPr>
          <p:nvPr/>
        </p:nvSpPr>
        <p:spPr bwMode="auto">
          <a:xfrm>
            <a:off x="4692650" y="5295230"/>
            <a:ext cx="2528888" cy="1588"/>
          </a:xfrm>
          <a:prstGeom prst="line">
            <a:avLst/>
          </a:prstGeom>
          <a:noFill/>
          <a:ln w="9" cap="rnd">
            <a:solidFill>
              <a:srgbClr val="000000"/>
            </a:solidFill>
            <a:round/>
            <a:headEnd/>
            <a:tailEnd/>
          </a:ln>
        </p:spPr>
        <p:txBody>
          <a:bodyPr/>
          <a:lstStyle/>
          <a:p>
            <a:endParaRPr lang="en-US"/>
          </a:p>
        </p:txBody>
      </p:sp>
      <p:sp>
        <p:nvSpPr>
          <p:cNvPr id="132209" name="Freeform 125"/>
          <p:cNvSpPr>
            <a:spLocks noEditPoints="1"/>
          </p:cNvSpPr>
          <p:nvPr/>
        </p:nvSpPr>
        <p:spPr bwMode="auto">
          <a:xfrm>
            <a:off x="7165975" y="4958680"/>
            <a:ext cx="112713" cy="346075"/>
          </a:xfrm>
          <a:custGeom>
            <a:avLst/>
            <a:gdLst>
              <a:gd name="T0" fmla="*/ 13021733 w 400"/>
              <a:gd name="T1" fmla="*/ 94382559 h 1234"/>
              <a:gd name="T2" fmla="*/ 13260121 w 400"/>
              <a:gd name="T3" fmla="*/ 26191201 h 1234"/>
              <a:gd name="T4" fmla="*/ 15880416 w 400"/>
              <a:gd name="T5" fmla="*/ 23595640 h 1234"/>
              <a:gd name="T6" fmla="*/ 18500433 w 400"/>
              <a:gd name="T7" fmla="*/ 26269727 h 1234"/>
              <a:gd name="T8" fmla="*/ 18341785 w 400"/>
              <a:gd name="T9" fmla="*/ 94382559 h 1234"/>
              <a:gd name="T10" fmla="*/ 15642028 w 400"/>
              <a:gd name="T11" fmla="*/ 96978120 h 1234"/>
              <a:gd name="T12" fmla="*/ 13021733 w 400"/>
              <a:gd name="T13" fmla="*/ 94382559 h 1234"/>
              <a:gd name="T14" fmla="*/ 0 w 400"/>
              <a:gd name="T15" fmla="*/ 31460850 h 1234"/>
              <a:gd name="T16" fmla="*/ 15959597 w 400"/>
              <a:gd name="T17" fmla="*/ 0 h 1234"/>
              <a:gd name="T18" fmla="*/ 31760550 w 400"/>
              <a:gd name="T19" fmla="*/ 31539376 h 1234"/>
              <a:gd name="T20" fmla="*/ 0 w 400"/>
              <a:gd name="T21" fmla="*/ 31460850 h 1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234"/>
              <a:gd name="T35" fmla="*/ 400 w 400"/>
              <a:gd name="T36" fmla="*/ 1234 h 1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234">
                <a:moveTo>
                  <a:pt x="164" y="1200"/>
                </a:moveTo>
                <a:lnTo>
                  <a:pt x="167" y="333"/>
                </a:lnTo>
                <a:cubicBezTo>
                  <a:pt x="167" y="315"/>
                  <a:pt x="182" y="300"/>
                  <a:pt x="200" y="300"/>
                </a:cubicBezTo>
                <a:cubicBezTo>
                  <a:pt x="218" y="300"/>
                  <a:pt x="233" y="315"/>
                  <a:pt x="233" y="334"/>
                </a:cubicBezTo>
                <a:lnTo>
                  <a:pt x="231" y="1200"/>
                </a:lnTo>
                <a:cubicBezTo>
                  <a:pt x="231" y="1219"/>
                  <a:pt x="216" y="1234"/>
                  <a:pt x="197" y="1233"/>
                </a:cubicBezTo>
                <a:cubicBezTo>
                  <a:pt x="179" y="1233"/>
                  <a:pt x="164" y="1218"/>
                  <a:pt x="164" y="1200"/>
                </a:cubicBezTo>
                <a:close/>
                <a:moveTo>
                  <a:pt x="0" y="400"/>
                </a:moveTo>
                <a:lnTo>
                  <a:pt x="201" y="0"/>
                </a:lnTo>
                <a:lnTo>
                  <a:pt x="400" y="401"/>
                </a:lnTo>
                <a:lnTo>
                  <a:pt x="0" y="400"/>
                </a:lnTo>
                <a:close/>
              </a:path>
            </a:pathLst>
          </a:custGeom>
          <a:solidFill>
            <a:srgbClr val="000000"/>
          </a:solidFill>
          <a:ln w="1">
            <a:solidFill>
              <a:srgbClr val="000000"/>
            </a:solidFill>
            <a:bevel/>
            <a:headEnd/>
            <a:tailEnd/>
          </a:ln>
        </p:spPr>
        <p:txBody>
          <a:bodyPr/>
          <a:lstStyle/>
          <a:p>
            <a:pPr algn="ctr"/>
            <a:endParaRPr lang="en-US"/>
          </a:p>
        </p:txBody>
      </p:sp>
      <p:sp>
        <p:nvSpPr>
          <p:cNvPr id="132210" name="Rectangle 126"/>
          <p:cNvSpPr>
            <a:spLocks noChangeArrowheads="1"/>
          </p:cNvSpPr>
          <p:nvPr/>
        </p:nvSpPr>
        <p:spPr bwMode="auto">
          <a:xfrm>
            <a:off x="1993900" y="5788025"/>
            <a:ext cx="2528888" cy="506413"/>
          </a:xfrm>
          <a:prstGeom prst="rect">
            <a:avLst/>
          </a:prstGeom>
          <a:solidFill>
            <a:srgbClr val="FFFFFF"/>
          </a:solidFill>
          <a:ln w="9525">
            <a:noFill/>
            <a:miter lim="800000"/>
            <a:headEnd/>
            <a:tailEnd/>
          </a:ln>
        </p:spPr>
        <p:txBody>
          <a:bodyPr/>
          <a:lstStyle/>
          <a:p>
            <a:pPr algn="ctr"/>
            <a:endParaRPr lang="en-US"/>
          </a:p>
        </p:txBody>
      </p:sp>
      <p:sp>
        <p:nvSpPr>
          <p:cNvPr id="132211" name="Rectangle 127"/>
          <p:cNvSpPr>
            <a:spLocks noChangeArrowheads="1"/>
          </p:cNvSpPr>
          <p:nvPr/>
        </p:nvSpPr>
        <p:spPr bwMode="auto">
          <a:xfrm>
            <a:off x="1992313" y="5468268"/>
            <a:ext cx="37306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(Un</a:t>
            </a:r>
            <a:endParaRPr lang="en-US"/>
          </a:p>
        </p:txBody>
      </p:sp>
      <p:sp>
        <p:nvSpPr>
          <p:cNvPr id="132212" name="Rectangle 128"/>
          <p:cNvSpPr>
            <a:spLocks noChangeArrowheads="1"/>
          </p:cNvSpPr>
          <p:nvPr/>
        </p:nvSpPr>
        <p:spPr bwMode="auto">
          <a:xfrm>
            <a:off x="2282825" y="5468268"/>
            <a:ext cx="13970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a:t>
            </a:r>
            <a:endParaRPr lang="en-US"/>
          </a:p>
        </p:txBody>
      </p:sp>
      <p:sp>
        <p:nvSpPr>
          <p:cNvPr id="132213" name="Rectangle 129"/>
          <p:cNvSpPr>
            <a:spLocks noChangeArrowheads="1"/>
          </p:cNvSpPr>
          <p:nvPr/>
        </p:nvSpPr>
        <p:spPr bwMode="auto">
          <a:xfrm>
            <a:off x="2343150" y="5468268"/>
            <a:ext cx="2217738"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)Successful Applications in </a:t>
            </a:r>
            <a:endParaRPr lang="en-US"/>
          </a:p>
        </p:txBody>
      </p:sp>
      <p:sp>
        <p:nvSpPr>
          <p:cNvPr id="132214" name="Rectangle 130"/>
          <p:cNvSpPr>
            <a:spLocks noChangeArrowheads="1"/>
          </p:cNvSpPr>
          <p:nvPr/>
        </p:nvSpPr>
        <p:spPr bwMode="auto">
          <a:xfrm>
            <a:off x="1992313" y="5688930"/>
            <a:ext cx="1268412"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the appropriate </a:t>
            </a:r>
            <a:endParaRPr lang="en-US"/>
          </a:p>
        </p:txBody>
      </p:sp>
      <p:sp>
        <p:nvSpPr>
          <p:cNvPr id="132215" name="Rectangle 131"/>
          <p:cNvSpPr>
            <a:spLocks noChangeArrowheads="1"/>
          </p:cNvSpPr>
          <p:nvPr/>
        </p:nvSpPr>
        <p:spPr bwMode="auto">
          <a:xfrm>
            <a:off x="3171825" y="5688930"/>
            <a:ext cx="1035050"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environment</a:t>
            </a:r>
            <a:endParaRPr lang="en-US"/>
          </a:p>
        </p:txBody>
      </p:sp>
      <p:sp>
        <p:nvSpPr>
          <p:cNvPr id="132216" name="Rectangle 132"/>
          <p:cNvSpPr>
            <a:spLocks noChangeArrowheads="1"/>
          </p:cNvSpPr>
          <p:nvPr/>
        </p:nvSpPr>
        <p:spPr bwMode="auto">
          <a:xfrm>
            <a:off x="4113213" y="5688930"/>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217" name="Rectangle 133"/>
          <p:cNvSpPr>
            <a:spLocks noChangeArrowheads="1"/>
          </p:cNvSpPr>
          <p:nvPr/>
        </p:nvSpPr>
        <p:spPr bwMode="auto">
          <a:xfrm>
            <a:off x="4692650" y="5463505"/>
            <a:ext cx="2867025" cy="336550"/>
          </a:xfrm>
          <a:prstGeom prst="rect">
            <a:avLst/>
          </a:prstGeom>
          <a:solidFill>
            <a:srgbClr val="FFFFFF"/>
          </a:solidFill>
          <a:ln w="9525">
            <a:noFill/>
            <a:miter lim="800000"/>
            <a:headEnd/>
            <a:tailEnd/>
          </a:ln>
        </p:spPr>
        <p:txBody>
          <a:bodyPr/>
          <a:lstStyle/>
          <a:p>
            <a:pPr algn="ctr"/>
            <a:endParaRPr lang="en-US"/>
          </a:p>
        </p:txBody>
      </p:sp>
      <p:sp>
        <p:nvSpPr>
          <p:cNvPr id="132218" name="Rectangle 134"/>
          <p:cNvSpPr>
            <a:spLocks noChangeArrowheads="1"/>
          </p:cNvSpPr>
          <p:nvPr/>
        </p:nvSpPr>
        <p:spPr bwMode="auto">
          <a:xfrm>
            <a:off x="4691063" y="5474618"/>
            <a:ext cx="2586037"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Contribution to Knowledge Base</a:t>
            </a:r>
            <a:endParaRPr lang="en-US"/>
          </a:p>
        </p:txBody>
      </p:sp>
      <p:sp>
        <p:nvSpPr>
          <p:cNvPr id="132219" name="Rectangle 135"/>
          <p:cNvSpPr>
            <a:spLocks noChangeArrowheads="1"/>
          </p:cNvSpPr>
          <p:nvPr/>
        </p:nvSpPr>
        <p:spPr bwMode="auto">
          <a:xfrm>
            <a:off x="7162800" y="5474618"/>
            <a:ext cx="123825" cy="260350"/>
          </a:xfrm>
          <a:prstGeom prst="rect">
            <a:avLst/>
          </a:prstGeom>
          <a:noFill/>
          <a:ln w="9525">
            <a:noFill/>
            <a:miter lim="800000"/>
            <a:headEnd/>
            <a:tailEnd/>
          </a:ln>
        </p:spPr>
        <p:txBody>
          <a:bodyPr wrap="none" lIns="0" tIns="0" rIns="0" bIns="0">
            <a:spAutoFit/>
          </a:bodyPr>
          <a:lstStyle/>
          <a:p>
            <a:r>
              <a:rPr lang="en-US" sz="1500">
                <a:solidFill>
                  <a:srgbClr val="000000"/>
                </a:solidFill>
                <a:latin typeface="Times New Roman" pitchFamily="18" charset="0"/>
              </a:rPr>
              <a:t> </a:t>
            </a:r>
            <a:endParaRPr lang="en-US"/>
          </a:p>
        </p:txBody>
      </p:sp>
      <p:sp>
        <p:nvSpPr>
          <p:cNvPr id="132220" name="Rectangle 136"/>
          <p:cNvSpPr>
            <a:spLocks noChangeArrowheads="1"/>
          </p:cNvSpPr>
          <p:nvPr/>
        </p:nvSpPr>
        <p:spPr bwMode="auto">
          <a:xfrm>
            <a:off x="3808413" y="750218"/>
            <a:ext cx="1320800" cy="276225"/>
          </a:xfrm>
          <a:prstGeom prst="rect">
            <a:avLst/>
          </a:prstGeom>
          <a:noFill/>
          <a:ln w="9525">
            <a:noFill/>
            <a:miter lim="800000"/>
            <a:headEnd/>
            <a:tailEnd/>
          </a:ln>
        </p:spPr>
        <p:txBody>
          <a:bodyPr wrap="none" lIns="0" tIns="0" rIns="0" bIns="0">
            <a:spAutoFit/>
          </a:bodyPr>
          <a:lstStyle/>
          <a:p>
            <a:r>
              <a:rPr lang="en-US" b="1">
                <a:solidFill>
                  <a:srgbClr val="000000"/>
                </a:solidFill>
                <a:latin typeface="Helvetica"/>
              </a:rPr>
              <a:t>IS Research</a:t>
            </a:r>
            <a:endParaRPr lang="en-US"/>
          </a:p>
        </p:txBody>
      </p:sp>
      <p:sp>
        <p:nvSpPr>
          <p:cNvPr id="132221" name="Rectangle 137"/>
          <p:cNvSpPr>
            <a:spLocks noChangeArrowheads="1"/>
          </p:cNvSpPr>
          <p:nvPr/>
        </p:nvSpPr>
        <p:spPr bwMode="auto">
          <a:xfrm>
            <a:off x="5235575" y="750218"/>
            <a:ext cx="173038" cy="312737"/>
          </a:xfrm>
          <a:prstGeom prst="rect">
            <a:avLst/>
          </a:prstGeom>
          <a:noFill/>
          <a:ln w="9525">
            <a:noFill/>
            <a:miter lim="800000"/>
            <a:headEnd/>
            <a:tailEnd/>
          </a:ln>
        </p:spPr>
        <p:txBody>
          <a:bodyPr wrap="none" lIns="0" tIns="0" rIns="0" bIns="0">
            <a:spAutoFit/>
          </a:bodyPr>
          <a:lstStyle/>
          <a:p>
            <a:r>
              <a:rPr lang="en-US" b="1">
                <a:solidFill>
                  <a:srgbClr val="000000"/>
                </a:solidFill>
                <a:latin typeface="Helvetica"/>
              </a:rPr>
              <a:t> </a:t>
            </a:r>
            <a:endParaRPr lang="en-US"/>
          </a:p>
        </p:txBody>
      </p:sp>
      <p:grpSp>
        <p:nvGrpSpPr>
          <p:cNvPr id="7" name="Group 140"/>
          <p:cNvGrpSpPr>
            <a:grpSpLocks/>
          </p:cNvGrpSpPr>
          <p:nvPr/>
        </p:nvGrpSpPr>
        <p:grpSpPr bwMode="auto">
          <a:xfrm>
            <a:off x="2836863" y="2598068"/>
            <a:ext cx="674687" cy="338137"/>
            <a:chOff x="1787" y="1841"/>
            <a:chExt cx="425" cy="213"/>
          </a:xfrm>
        </p:grpSpPr>
        <p:sp>
          <p:nvSpPr>
            <p:cNvPr id="132240" name="Freeform 138"/>
            <p:cNvSpPr>
              <a:spLocks/>
            </p:cNvSpPr>
            <p:nvPr/>
          </p:nvSpPr>
          <p:spPr bwMode="auto">
            <a:xfrm>
              <a:off x="1787" y="1841"/>
              <a:ext cx="425" cy="213"/>
            </a:xfrm>
            <a:custGeom>
              <a:avLst/>
              <a:gdLst>
                <a:gd name="T0" fmla="*/ 325 w 425"/>
                <a:gd name="T1" fmla="*/ 0 h 213"/>
                <a:gd name="T2" fmla="*/ 325 w 425"/>
                <a:gd name="T3" fmla="*/ 71 h 213"/>
                <a:gd name="T4" fmla="*/ 0 w 425"/>
                <a:gd name="T5" fmla="*/ 71 h 213"/>
                <a:gd name="T6" fmla="*/ 0 w 425"/>
                <a:gd name="T7" fmla="*/ 142 h 213"/>
                <a:gd name="T8" fmla="*/ 325 w 425"/>
                <a:gd name="T9" fmla="*/ 142 h 213"/>
                <a:gd name="T10" fmla="*/ 325 w 425"/>
                <a:gd name="T11" fmla="*/ 213 h 213"/>
                <a:gd name="T12" fmla="*/ 425 w 425"/>
                <a:gd name="T13" fmla="*/ 107 h 213"/>
                <a:gd name="T14" fmla="*/ 325 w 425"/>
                <a:gd name="T15" fmla="*/ 0 h 213"/>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213"/>
                <a:gd name="T26" fmla="*/ 425 w 425"/>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213">
                  <a:moveTo>
                    <a:pt x="325" y="0"/>
                  </a:moveTo>
                  <a:lnTo>
                    <a:pt x="325" y="71"/>
                  </a:lnTo>
                  <a:lnTo>
                    <a:pt x="0" y="71"/>
                  </a:lnTo>
                  <a:lnTo>
                    <a:pt x="0" y="142"/>
                  </a:lnTo>
                  <a:lnTo>
                    <a:pt x="325" y="142"/>
                  </a:lnTo>
                  <a:lnTo>
                    <a:pt x="325" y="213"/>
                  </a:lnTo>
                  <a:lnTo>
                    <a:pt x="425" y="107"/>
                  </a:lnTo>
                  <a:lnTo>
                    <a:pt x="325" y="0"/>
                  </a:lnTo>
                  <a:close/>
                </a:path>
              </a:pathLst>
            </a:custGeom>
            <a:solidFill>
              <a:srgbClr val="FFFFFF"/>
            </a:solidFill>
            <a:ln w="9525">
              <a:noFill/>
              <a:round/>
              <a:headEnd/>
              <a:tailEnd/>
            </a:ln>
          </p:spPr>
          <p:txBody>
            <a:bodyPr/>
            <a:lstStyle/>
            <a:p>
              <a:pPr algn="ctr"/>
              <a:endParaRPr lang="en-US"/>
            </a:p>
          </p:txBody>
        </p:sp>
        <p:sp>
          <p:nvSpPr>
            <p:cNvPr id="132241" name="Freeform 139"/>
            <p:cNvSpPr>
              <a:spLocks/>
            </p:cNvSpPr>
            <p:nvPr/>
          </p:nvSpPr>
          <p:spPr bwMode="auto">
            <a:xfrm>
              <a:off x="1787" y="1841"/>
              <a:ext cx="425" cy="213"/>
            </a:xfrm>
            <a:custGeom>
              <a:avLst/>
              <a:gdLst>
                <a:gd name="T0" fmla="*/ 325 w 425"/>
                <a:gd name="T1" fmla="*/ 0 h 213"/>
                <a:gd name="T2" fmla="*/ 325 w 425"/>
                <a:gd name="T3" fmla="*/ 71 h 213"/>
                <a:gd name="T4" fmla="*/ 0 w 425"/>
                <a:gd name="T5" fmla="*/ 71 h 213"/>
                <a:gd name="T6" fmla="*/ 0 w 425"/>
                <a:gd name="T7" fmla="*/ 142 h 213"/>
                <a:gd name="T8" fmla="*/ 325 w 425"/>
                <a:gd name="T9" fmla="*/ 142 h 213"/>
                <a:gd name="T10" fmla="*/ 325 w 425"/>
                <a:gd name="T11" fmla="*/ 213 h 213"/>
                <a:gd name="T12" fmla="*/ 425 w 425"/>
                <a:gd name="T13" fmla="*/ 107 h 213"/>
                <a:gd name="T14" fmla="*/ 325 w 425"/>
                <a:gd name="T15" fmla="*/ 0 h 213"/>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213"/>
                <a:gd name="T26" fmla="*/ 425 w 425"/>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213">
                  <a:moveTo>
                    <a:pt x="325" y="0"/>
                  </a:moveTo>
                  <a:lnTo>
                    <a:pt x="325" y="71"/>
                  </a:lnTo>
                  <a:lnTo>
                    <a:pt x="0" y="71"/>
                  </a:lnTo>
                  <a:lnTo>
                    <a:pt x="0" y="142"/>
                  </a:lnTo>
                  <a:lnTo>
                    <a:pt x="325" y="142"/>
                  </a:lnTo>
                  <a:lnTo>
                    <a:pt x="325" y="213"/>
                  </a:lnTo>
                  <a:lnTo>
                    <a:pt x="425" y="107"/>
                  </a:lnTo>
                  <a:lnTo>
                    <a:pt x="325" y="0"/>
                  </a:lnTo>
                  <a:close/>
                </a:path>
              </a:pathLst>
            </a:custGeom>
            <a:noFill/>
            <a:ln w="9" cap="rnd">
              <a:solidFill>
                <a:srgbClr val="000000"/>
              </a:solidFill>
              <a:round/>
              <a:headEnd/>
              <a:tailEnd/>
            </a:ln>
          </p:spPr>
          <p:txBody>
            <a:bodyPr/>
            <a:lstStyle/>
            <a:p>
              <a:pPr algn="ctr"/>
              <a:endParaRPr lang="en-US"/>
            </a:p>
          </p:txBody>
        </p:sp>
      </p:grpSp>
      <p:grpSp>
        <p:nvGrpSpPr>
          <p:cNvPr id="8" name="Group 143"/>
          <p:cNvGrpSpPr>
            <a:grpSpLocks/>
          </p:cNvGrpSpPr>
          <p:nvPr/>
        </p:nvGrpSpPr>
        <p:grpSpPr bwMode="auto">
          <a:xfrm>
            <a:off x="5535613" y="2598068"/>
            <a:ext cx="674687" cy="338137"/>
            <a:chOff x="3487" y="1841"/>
            <a:chExt cx="425" cy="213"/>
          </a:xfrm>
        </p:grpSpPr>
        <p:sp>
          <p:nvSpPr>
            <p:cNvPr id="132238" name="Freeform 141"/>
            <p:cNvSpPr>
              <a:spLocks/>
            </p:cNvSpPr>
            <p:nvPr/>
          </p:nvSpPr>
          <p:spPr bwMode="auto">
            <a:xfrm>
              <a:off x="3487" y="1841"/>
              <a:ext cx="425" cy="213"/>
            </a:xfrm>
            <a:custGeom>
              <a:avLst/>
              <a:gdLst>
                <a:gd name="T0" fmla="*/ 99 w 425"/>
                <a:gd name="T1" fmla="*/ 0 h 213"/>
                <a:gd name="T2" fmla="*/ 99 w 425"/>
                <a:gd name="T3" fmla="*/ 71 h 213"/>
                <a:gd name="T4" fmla="*/ 425 w 425"/>
                <a:gd name="T5" fmla="*/ 71 h 213"/>
                <a:gd name="T6" fmla="*/ 425 w 425"/>
                <a:gd name="T7" fmla="*/ 142 h 213"/>
                <a:gd name="T8" fmla="*/ 99 w 425"/>
                <a:gd name="T9" fmla="*/ 142 h 213"/>
                <a:gd name="T10" fmla="*/ 99 w 425"/>
                <a:gd name="T11" fmla="*/ 213 h 213"/>
                <a:gd name="T12" fmla="*/ 0 w 425"/>
                <a:gd name="T13" fmla="*/ 107 h 213"/>
                <a:gd name="T14" fmla="*/ 99 w 425"/>
                <a:gd name="T15" fmla="*/ 0 h 213"/>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213"/>
                <a:gd name="T26" fmla="*/ 425 w 425"/>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213">
                  <a:moveTo>
                    <a:pt x="99" y="0"/>
                  </a:moveTo>
                  <a:lnTo>
                    <a:pt x="99" y="71"/>
                  </a:lnTo>
                  <a:lnTo>
                    <a:pt x="425" y="71"/>
                  </a:lnTo>
                  <a:lnTo>
                    <a:pt x="425" y="142"/>
                  </a:lnTo>
                  <a:lnTo>
                    <a:pt x="99" y="142"/>
                  </a:lnTo>
                  <a:lnTo>
                    <a:pt x="99" y="213"/>
                  </a:lnTo>
                  <a:lnTo>
                    <a:pt x="0" y="107"/>
                  </a:lnTo>
                  <a:lnTo>
                    <a:pt x="99" y="0"/>
                  </a:lnTo>
                  <a:close/>
                </a:path>
              </a:pathLst>
            </a:custGeom>
            <a:solidFill>
              <a:srgbClr val="FFFFFF"/>
            </a:solidFill>
            <a:ln w="9525">
              <a:noFill/>
              <a:round/>
              <a:headEnd/>
              <a:tailEnd/>
            </a:ln>
          </p:spPr>
          <p:txBody>
            <a:bodyPr/>
            <a:lstStyle/>
            <a:p>
              <a:pPr algn="ctr"/>
              <a:endParaRPr lang="en-US"/>
            </a:p>
          </p:txBody>
        </p:sp>
        <p:sp>
          <p:nvSpPr>
            <p:cNvPr id="132239" name="Freeform 142"/>
            <p:cNvSpPr>
              <a:spLocks/>
            </p:cNvSpPr>
            <p:nvPr/>
          </p:nvSpPr>
          <p:spPr bwMode="auto">
            <a:xfrm>
              <a:off x="3487" y="1841"/>
              <a:ext cx="425" cy="213"/>
            </a:xfrm>
            <a:custGeom>
              <a:avLst/>
              <a:gdLst>
                <a:gd name="T0" fmla="*/ 99 w 425"/>
                <a:gd name="T1" fmla="*/ 0 h 213"/>
                <a:gd name="T2" fmla="*/ 99 w 425"/>
                <a:gd name="T3" fmla="*/ 71 h 213"/>
                <a:gd name="T4" fmla="*/ 425 w 425"/>
                <a:gd name="T5" fmla="*/ 71 h 213"/>
                <a:gd name="T6" fmla="*/ 425 w 425"/>
                <a:gd name="T7" fmla="*/ 142 h 213"/>
                <a:gd name="T8" fmla="*/ 99 w 425"/>
                <a:gd name="T9" fmla="*/ 142 h 213"/>
                <a:gd name="T10" fmla="*/ 99 w 425"/>
                <a:gd name="T11" fmla="*/ 213 h 213"/>
                <a:gd name="T12" fmla="*/ 0 w 425"/>
                <a:gd name="T13" fmla="*/ 107 h 213"/>
                <a:gd name="T14" fmla="*/ 99 w 425"/>
                <a:gd name="T15" fmla="*/ 0 h 213"/>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213"/>
                <a:gd name="T26" fmla="*/ 425 w 425"/>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213">
                  <a:moveTo>
                    <a:pt x="99" y="0"/>
                  </a:moveTo>
                  <a:lnTo>
                    <a:pt x="99" y="71"/>
                  </a:lnTo>
                  <a:lnTo>
                    <a:pt x="425" y="71"/>
                  </a:lnTo>
                  <a:lnTo>
                    <a:pt x="425" y="142"/>
                  </a:lnTo>
                  <a:lnTo>
                    <a:pt x="99" y="142"/>
                  </a:lnTo>
                  <a:lnTo>
                    <a:pt x="99" y="213"/>
                  </a:lnTo>
                  <a:lnTo>
                    <a:pt x="0" y="107"/>
                  </a:lnTo>
                  <a:lnTo>
                    <a:pt x="99" y="0"/>
                  </a:lnTo>
                  <a:close/>
                </a:path>
              </a:pathLst>
            </a:custGeom>
            <a:noFill/>
            <a:ln w="9" cap="rnd">
              <a:solidFill>
                <a:srgbClr val="000000"/>
              </a:solidFill>
              <a:round/>
              <a:headEnd/>
              <a:tailEnd/>
            </a:ln>
          </p:spPr>
          <p:txBody>
            <a:bodyPr/>
            <a:lstStyle/>
            <a:p>
              <a:pPr algn="ctr"/>
              <a:endParaRPr lang="en-US"/>
            </a:p>
          </p:txBody>
        </p:sp>
      </p:grpSp>
      <p:sp>
        <p:nvSpPr>
          <p:cNvPr id="132224" name="Rectangle 144"/>
          <p:cNvSpPr>
            <a:spLocks noChangeArrowheads="1"/>
          </p:cNvSpPr>
          <p:nvPr/>
        </p:nvSpPr>
        <p:spPr bwMode="auto">
          <a:xfrm rot="-5400000">
            <a:off x="5461795" y="3265611"/>
            <a:ext cx="1096962" cy="2635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a:rPr>
              <a:t>Applicable </a:t>
            </a:r>
            <a:endParaRPr lang="en-US"/>
          </a:p>
        </p:txBody>
      </p:sp>
      <p:sp>
        <p:nvSpPr>
          <p:cNvPr id="132225" name="Rectangle 145"/>
          <p:cNvSpPr>
            <a:spLocks noChangeArrowheads="1"/>
          </p:cNvSpPr>
          <p:nvPr/>
        </p:nvSpPr>
        <p:spPr bwMode="auto">
          <a:xfrm rot="-5400000">
            <a:off x="5780882" y="2586161"/>
            <a:ext cx="458788" cy="2635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a:rPr>
              <a:t>       </a:t>
            </a:r>
            <a:endParaRPr lang="en-US"/>
          </a:p>
        </p:txBody>
      </p:sp>
      <p:sp>
        <p:nvSpPr>
          <p:cNvPr id="132226" name="Rectangle 146"/>
          <p:cNvSpPr>
            <a:spLocks noChangeArrowheads="1"/>
          </p:cNvSpPr>
          <p:nvPr/>
        </p:nvSpPr>
        <p:spPr bwMode="auto">
          <a:xfrm rot="-5400000">
            <a:off x="5454651" y="1896392"/>
            <a:ext cx="1111250" cy="2635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a:rPr>
              <a:t>Knowledge</a:t>
            </a:r>
            <a:endParaRPr lang="en-US"/>
          </a:p>
        </p:txBody>
      </p:sp>
      <p:sp>
        <p:nvSpPr>
          <p:cNvPr id="132227" name="Rectangle 147"/>
          <p:cNvSpPr>
            <a:spLocks noChangeArrowheads="1"/>
          </p:cNvSpPr>
          <p:nvPr/>
        </p:nvSpPr>
        <p:spPr bwMode="auto">
          <a:xfrm rot="-5400000">
            <a:off x="5938045" y="1379661"/>
            <a:ext cx="144462" cy="2635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a:rPr>
              <a:t> </a:t>
            </a:r>
            <a:endParaRPr lang="en-US"/>
          </a:p>
        </p:txBody>
      </p:sp>
      <p:sp>
        <p:nvSpPr>
          <p:cNvPr id="132228" name="Rectangle 148"/>
          <p:cNvSpPr>
            <a:spLocks noChangeArrowheads="1"/>
          </p:cNvSpPr>
          <p:nvPr/>
        </p:nvSpPr>
        <p:spPr bwMode="auto">
          <a:xfrm rot="5400000">
            <a:off x="2565401" y="2199605"/>
            <a:ext cx="939800" cy="2635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a:rPr>
              <a:t>Business</a:t>
            </a:r>
            <a:endParaRPr lang="en-US"/>
          </a:p>
        </p:txBody>
      </p:sp>
      <p:sp>
        <p:nvSpPr>
          <p:cNvPr id="132229" name="Rectangle 149"/>
          <p:cNvSpPr>
            <a:spLocks noChangeArrowheads="1"/>
          </p:cNvSpPr>
          <p:nvPr/>
        </p:nvSpPr>
        <p:spPr bwMode="auto">
          <a:xfrm rot="5400000">
            <a:off x="2962276" y="2634580"/>
            <a:ext cx="146050" cy="2635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a:rPr>
              <a:t> </a:t>
            </a:r>
            <a:endParaRPr lang="en-US"/>
          </a:p>
        </p:txBody>
      </p:sp>
      <p:sp>
        <p:nvSpPr>
          <p:cNvPr id="132230" name="Rectangle 150"/>
          <p:cNvSpPr>
            <a:spLocks noChangeArrowheads="1"/>
          </p:cNvSpPr>
          <p:nvPr/>
        </p:nvSpPr>
        <p:spPr bwMode="auto">
          <a:xfrm rot="5400000">
            <a:off x="2805907" y="2843336"/>
            <a:ext cx="458788" cy="2635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a:rPr>
              <a:t>       </a:t>
            </a:r>
            <a:endParaRPr lang="en-US"/>
          </a:p>
        </p:txBody>
      </p:sp>
      <p:sp>
        <p:nvSpPr>
          <p:cNvPr id="132231" name="Rectangle 151"/>
          <p:cNvSpPr>
            <a:spLocks noChangeArrowheads="1"/>
          </p:cNvSpPr>
          <p:nvPr/>
        </p:nvSpPr>
        <p:spPr bwMode="auto">
          <a:xfrm rot="5400000">
            <a:off x="2701926" y="3310855"/>
            <a:ext cx="666750" cy="2635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a:rPr>
              <a:t>Needs</a:t>
            </a:r>
            <a:endParaRPr lang="en-US"/>
          </a:p>
        </p:txBody>
      </p:sp>
      <p:sp>
        <p:nvSpPr>
          <p:cNvPr id="132232" name="Rectangle 152"/>
          <p:cNvSpPr>
            <a:spLocks noChangeArrowheads="1"/>
          </p:cNvSpPr>
          <p:nvPr/>
        </p:nvSpPr>
        <p:spPr bwMode="auto">
          <a:xfrm rot="5400000">
            <a:off x="2963070" y="3611686"/>
            <a:ext cx="144462" cy="2635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a:rPr>
              <a:t> </a:t>
            </a:r>
            <a:endParaRPr lang="en-US"/>
          </a:p>
        </p:txBody>
      </p:sp>
      <p:sp>
        <p:nvSpPr>
          <p:cNvPr id="132233" name="Rectangle 153"/>
          <p:cNvSpPr>
            <a:spLocks noChangeArrowheads="1"/>
          </p:cNvSpPr>
          <p:nvPr/>
        </p:nvSpPr>
        <p:spPr bwMode="auto">
          <a:xfrm>
            <a:off x="2836863" y="802605"/>
            <a:ext cx="814387"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Relevance</a:t>
            </a:r>
            <a:endParaRPr lang="en-US"/>
          </a:p>
        </p:txBody>
      </p:sp>
      <p:sp>
        <p:nvSpPr>
          <p:cNvPr id="132234" name="Rectangle 154"/>
          <p:cNvSpPr>
            <a:spLocks noChangeArrowheads="1"/>
          </p:cNvSpPr>
          <p:nvPr/>
        </p:nvSpPr>
        <p:spPr bwMode="auto">
          <a:xfrm>
            <a:off x="3535363" y="802605"/>
            <a:ext cx="117475"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132235" name="Rectangle 155"/>
          <p:cNvSpPr>
            <a:spLocks noChangeArrowheads="1"/>
          </p:cNvSpPr>
          <p:nvPr/>
        </p:nvSpPr>
        <p:spPr bwMode="auto">
          <a:xfrm>
            <a:off x="5638800" y="801018"/>
            <a:ext cx="506413" cy="168275"/>
          </a:xfrm>
          <a:prstGeom prst="rect">
            <a:avLst/>
          </a:prstGeom>
          <a:solidFill>
            <a:srgbClr val="FFFFFF"/>
          </a:solidFill>
          <a:ln w="9525">
            <a:noFill/>
            <a:miter lim="800000"/>
            <a:headEnd/>
            <a:tailEnd/>
          </a:ln>
        </p:spPr>
        <p:txBody>
          <a:bodyPr/>
          <a:lstStyle/>
          <a:p>
            <a:pPr algn="ctr"/>
            <a:endParaRPr lang="en-US"/>
          </a:p>
        </p:txBody>
      </p:sp>
      <p:sp>
        <p:nvSpPr>
          <p:cNvPr id="132236" name="Rectangle 156"/>
          <p:cNvSpPr>
            <a:spLocks noChangeArrowheads="1"/>
          </p:cNvSpPr>
          <p:nvPr/>
        </p:nvSpPr>
        <p:spPr bwMode="auto">
          <a:xfrm>
            <a:off x="5638800" y="802605"/>
            <a:ext cx="476250"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Rigor</a:t>
            </a:r>
            <a:endParaRPr lang="en-US"/>
          </a:p>
        </p:txBody>
      </p:sp>
      <p:sp>
        <p:nvSpPr>
          <p:cNvPr id="132237" name="Rectangle 157"/>
          <p:cNvSpPr>
            <a:spLocks noChangeArrowheads="1"/>
          </p:cNvSpPr>
          <p:nvPr/>
        </p:nvSpPr>
        <p:spPr bwMode="auto">
          <a:xfrm>
            <a:off x="6022975" y="802605"/>
            <a:ext cx="117475"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9" name="Rectangle 8"/>
          <p:cNvSpPr/>
          <p:nvPr/>
        </p:nvSpPr>
        <p:spPr>
          <a:xfrm>
            <a:off x="4706937" y="5799138"/>
            <a:ext cx="4437062" cy="523220"/>
          </a:xfrm>
          <a:prstGeom prst="rect">
            <a:avLst/>
          </a:prstGeom>
        </p:spPr>
        <p:txBody>
          <a:bodyPr wrap="square">
            <a:spAutoFit/>
          </a:bodyPr>
          <a:lstStyle/>
          <a:p>
            <a:r>
              <a:rPr lang="en-US" sz="1400" dirty="0" smtClean="0"/>
              <a:t>Adapted from </a:t>
            </a:r>
            <a:r>
              <a:rPr lang="en-US" sz="1400" dirty="0" err="1" smtClean="0"/>
              <a:t>Hevner</a:t>
            </a:r>
            <a:r>
              <a:rPr lang="en-US" sz="1400" dirty="0" smtClean="0"/>
              <a:t> et al. </a:t>
            </a:r>
            <a:r>
              <a:rPr lang="en-US" sz="1400" dirty="0"/>
              <a:t>Design Science in </a:t>
            </a:r>
            <a:r>
              <a:rPr lang="en-US" sz="1400" dirty="0" smtClean="0"/>
              <a:t>Information Systems </a:t>
            </a:r>
            <a:r>
              <a:rPr lang="en-US" sz="1400" dirty="0"/>
              <a:t>Research, MIS Quarterly, 26(1), 2004, </a:t>
            </a:r>
            <a:r>
              <a:rPr lang="en-US" sz="1400" dirty="0" smtClean="0"/>
              <a:t>75-105</a:t>
            </a:r>
            <a:r>
              <a:rPr lang="en-US" sz="1400" dirty="0"/>
              <a:t>.</a:t>
            </a:r>
          </a:p>
        </p:txBody>
      </p:sp>
    </p:spTree>
    <p:extLst>
      <p:ext uri="{BB962C8B-B14F-4D97-AF65-F5344CB8AC3E}">
        <p14:creationId xmlns:p14="http://schemas.microsoft.com/office/powerpoint/2010/main" val="3737761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a:xfrm>
            <a:off x="285750" y="71438"/>
            <a:ext cx="8185150" cy="792162"/>
          </a:xfrm>
        </p:spPr>
        <p:txBody>
          <a:bodyPr>
            <a:noAutofit/>
          </a:bodyPr>
          <a:lstStyle/>
          <a:p>
            <a:pPr eaLnBrk="1" hangingPunct="1"/>
            <a:r>
              <a:rPr lang="en-US" altLang="zh-CN" sz="3600" dirty="0" smtClean="0">
                <a:ea typeface="宋体"/>
                <a:cs typeface="宋体"/>
              </a:rPr>
              <a:t>The Action Research and Design Science Approach to IS R&amp;D</a:t>
            </a:r>
            <a:endParaRPr lang="en-US" sz="3600" dirty="0" smtClean="0"/>
          </a:p>
        </p:txBody>
      </p:sp>
      <p:grpSp>
        <p:nvGrpSpPr>
          <p:cNvPr id="125954" name="Group 3"/>
          <p:cNvGrpSpPr>
            <a:grpSpLocks noChangeAspect="1"/>
          </p:cNvGrpSpPr>
          <p:nvPr/>
        </p:nvGrpSpPr>
        <p:grpSpPr bwMode="auto">
          <a:xfrm>
            <a:off x="1600200" y="1219200"/>
            <a:ext cx="6629400" cy="5033963"/>
            <a:chOff x="4024" y="244"/>
            <a:chExt cx="5236" cy="3976"/>
          </a:xfrm>
        </p:grpSpPr>
        <p:sp>
          <p:nvSpPr>
            <p:cNvPr id="125955" name="AutoShape 4"/>
            <p:cNvSpPr>
              <a:spLocks noChangeAspect="1" noChangeArrowheads="1"/>
            </p:cNvSpPr>
            <p:nvPr/>
          </p:nvSpPr>
          <p:spPr bwMode="auto">
            <a:xfrm>
              <a:off x="4024" y="244"/>
              <a:ext cx="5236" cy="3976"/>
            </a:xfrm>
            <a:prstGeom prst="rect">
              <a:avLst/>
            </a:prstGeom>
            <a:noFill/>
            <a:ln w="9525">
              <a:noFill/>
              <a:miter lim="800000"/>
              <a:headEnd/>
              <a:tailEnd/>
            </a:ln>
          </p:spPr>
          <p:txBody>
            <a:bodyPr/>
            <a:lstStyle/>
            <a:p>
              <a:pPr algn="ctr"/>
              <a:endParaRPr lang="en-US"/>
            </a:p>
          </p:txBody>
        </p:sp>
        <p:sp>
          <p:nvSpPr>
            <p:cNvPr id="125956" name="AutoShape 5"/>
            <p:cNvSpPr>
              <a:spLocks noChangeArrowheads="1"/>
            </p:cNvSpPr>
            <p:nvPr/>
          </p:nvSpPr>
          <p:spPr bwMode="auto">
            <a:xfrm>
              <a:off x="5472" y="1872"/>
              <a:ext cx="1080" cy="720"/>
            </a:xfrm>
            <a:prstGeom prst="can">
              <a:avLst>
                <a:gd name="adj" fmla="val 19444"/>
              </a:avLst>
            </a:prstGeom>
            <a:solidFill>
              <a:srgbClr val="FFFFFF"/>
            </a:solidFill>
            <a:ln w="9525">
              <a:solidFill>
                <a:srgbClr val="000000"/>
              </a:solidFill>
              <a:round/>
              <a:headEnd/>
              <a:tailEnd/>
            </a:ln>
          </p:spPr>
          <p:txBody>
            <a:bodyPr lIns="18000" tIns="10800" rIns="18000" bIns="10800"/>
            <a:lstStyle/>
            <a:p>
              <a:pPr algn="ctr"/>
              <a:r>
                <a:rPr lang="fi-FI" altLang="zh-CN" sz="2000">
                  <a:latin typeface="Times New Roman" pitchFamily="18" charset="0"/>
                  <a:ea typeface="宋体"/>
                  <a:cs typeface="宋体"/>
                </a:rPr>
                <a:t>Design</a:t>
              </a:r>
            </a:p>
            <a:p>
              <a:pPr algn="ctr"/>
              <a:r>
                <a:rPr lang="fi-FI" altLang="zh-CN" sz="2000">
                  <a:latin typeface="Times New Roman" pitchFamily="18" charset="0"/>
                  <a:ea typeface="宋体"/>
                  <a:cs typeface="宋体"/>
                </a:rPr>
                <a:t>Knowledge</a:t>
              </a:r>
              <a:endParaRPr lang="en-US" sz="3200"/>
            </a:p>
          </p:txBody>
        </p:sp>
        <p:sp>
          <p:nvSpPr>
            <p:cNvPr id="125957" name="Rectangle 6"/>
            <p:cNvSpPr>
              <a:spLocks noChangeArrowheads="1"/>
            </p:cNvSpPr>
            <p:nvPr/>
          </p:nvSpPr>
          <p:spPr bwMode="auto">
            <a:xfrm>
              <a:off x="6912" y="433"/>
              <a:ext cx="2340" cy="539"/>
            </a:xfrm>
            <a:prstGeom prst="rect">
              <a:avLst/>
            </a:prstGeom>
            <a:solidFill>
              <a:srgbClr val="FFFFFF"/>
            </a:solidFill>
            <a:ln w="9525">
              <a:solidFill>
                <a:srgbClr val="000000"/>
              </a:solidFill>
              <a:miter lim="800000"/>
              <a:headEnd/>
              <a:tailEnd/>
            </a:ln>
          </p:spPr>
          <p:txBody>
            <a:bodyPr lIns="54000" tIns="10800" rIns="54000" bIns="10800"/>
            <a:lstStyle/>
            <a:p>
              <a:pPr algn="ctr"/>
              <a:r>
                <a:rPr lang="fi-FI" altLang="zh-CN" sz="2000">
                  <a:latin typeface="Times New Roman" pitchFamily="18" charset="0"/>
                  <a:ea typeface="宋体"/>
                  <a:cs typeface="宋体"/>
                </a:rPr>
                <a:t>Awareness of business problem</a:t>
              </a:r>
              <a:endParaRPr lang="en-US" sz="2000"/>
            </a:p>
          </p:txBody>
        </p:sp>
        <p:sp>
          <p:nvSpPr>
            <p:cNvPr id="125958" name="Rectangle 7"/>
            <p:cNvSpPr>
              <a:spLocks noChangeArrowheads="1"/>
            </p:cNvSpPr>
            <p:nvPr/>
          </p:nvSpPr>
          <p:spPr bwMode="auto">
            <a:xfrm>
              <a:off x="6912" y="1152"/>
              <a:ext cx="2340" cy="360"/>
            </a:xfrm>
            <a:prstGeom prst="rect">
              <a:avLst/>
            </a:prstGeom>
            <a:solidFill>
              <a:srgbClr val="FFFFFF"/>
            </a:solidFill>
            <a:ln w="9525">
              <a:solidFill>
                <a:srgbClr val="000000"/>
              </a:solidFill>
              <a:miter lim="800000"/>
              <a:headEnd/>
              <a:tailEnd/>
            </a:ln>
          </p:spPr>
          <p:txBody>
            <a:bodyPr lIns="54000" tIns="10800" rIns="54000" bIns="10800"/>
            <a:lstStyle/>
            <a:p>
              <a:pPr algn="ctr"/>
              <a:r>
                <a:rPr lang="fi-FI" altLang="zh-CN" sz="2000">
                  <a:latin typeface="Times New Roman" pitchFamily="18" charset="0"/>
                  <a:ea typeface="宋体"/>
                  <a:cs typeface="宋体"/>
                </a:rPr>
                <a:t>Action planning</a:t>
              </a:r>
              <a:endParaRPr lang="en-US" sz="2000"/>
            </a:p>
          </p:txBody>
        </p:sp>
        <p:sp>
          <p:nvSpPr>
            <p:cNvPr id="125959" name="Rectangle 8"/>
            <p:cNvSpPr>
              <a:spLocks noChangeArrowheads="1"/>
            </p:cNvSpPr>
            <p:nvPr/>
          </p:nvSpPr>
          <p:spPr bwMode="auto">
            <a:xfrm>
              <a:off x="6912" y="3132"/>
              <a:ext cx="2340" cy="360"/>
            </a:xfrm>
            <a:prstGeom prst="rect">
              <a:avLst/>
            </a:prstGeom>
            <a:solidFill>
              <a:srgbClr val="FFFFFF"/>
            </a:solidFill>
            <a:ln w="9525">
              <a:solidFill>
                <a:srgbClr val="000000"/>
              </a:solidFill>
              <a:miter lim="800000"/>
              <a:headEnd/>
              <a:tailEnd/>
            </a:ln>
          </p:spPr>
          <p:txBody>
            <a:bodyPr lIns="54000" tIns="10800" rIns="54000" bIns="10800"/>
            <a:lstStyle/>
            <a:p>
              <a:pPr algn="ctr"/>
              <a:r>
                <a:rPr lang="fi-FI" altLang="zh-CN" sz="2000">
                  <a:latin typeface="Times New Roman" pitchFamily="18" charset="0"/>
                  <a:ea typeface="宋体"/>
                  <a:cs typeface="宋体"/>
                </a:rPr>
                <a:t>Action taking</a:t>
              </a:r>
              <a:endParaRPr lang="en-US" sz="3200"/>
            </a:p>
          </p:txBody>
        </p:sp>
        <p:sp>
          <p:nvSpPr>
            <p:cNvPr id="125960" name="Rectangle 9"/>
            <p:cNvSpPr>
              <a:spLocks noChangeArrowheads="1"/>
            </p:cNvSpPr>
            <p:nvPr/>
          </p:nvSpPr>
          <p:spPr bwMode="auto">
            <a:xfrm>
              <a:off x="6912" y="3672"/>
              <a:ext cx="2340" cy="360"/>
            </a:xfrm>
            <a:prstGeom prst="rect">
              <a:avLst/>
            </a:prstGeom>
            <a:solidFill>
              <a:srgbClr val="FFFFFF"/>
            </a:solidFill>
            <a:ln w="9525">
              <a:solidFill>
                <a:srgbClr val="000000"/>
              </a:solidFill>
              <a:miter lim="800000"/>
              <a:headEnd/>
              <a:tailEnd/>
            </a:ln>
          </p:spPr>
          <p:txBody>
            <a:bodyPr lIns="54000" tIns="10800" rIns="54000" bIns="10800"/>
            <a:lstStyle/>
            <a:p>
              <a:pPr algn="ctr"/>
              <a:r>
                <a:rPr lang="en-US" altLang="zh-CN" sz="2000">
                  <a:latin typeface="Times New Roman" pitchFamily="18" charset="0"/>
                  <a:ea typeface="宋体"/>
                  <a:cs typeface="宋体"/>
                </a:rPr>
                <a:t>Conclusion</a:t>
              </a:r>
              <a:endParaRPr lang="en-US" sz="3200"/>
            </a:p>
          </p:txBody>
        </p:sp>
        <p:sp>
          <p:nvSpPr>
            <p:cNvPr id="125961" name="AutoShape 10"/>
            <p:cNvSpPr>
              <a:spLocks noChangeArrowheads="1"/>
            </p:cNvSpPr>
            <p:nvPr/>
          </p:nvSpPr>
          <p:spPr bwMode="auto">
            <a:xfrm>
              <a:off x="4032" y="1872"/>
              <a:ext cx="1080" cy="721"/>
            </a:xfrm>
            <a:prstGeom prst="can">
              <a:avLst>
                <a:gd name="adj" fmla="val 22190"/>
              </a:avLst>
            </a:prstGeom>
            <a:solidFill>
              <a:srgbClr val="FFFFFF"/>
            </a:solidFill>
            <a:ln w="9525">
              <a:solidFill>
                <a:srgbClr val="000000"/>
              </a:solidFill>
              <a:round/>
              <a:headEnd/>
              <a:tailEnd/>
            </a:ln>
          </p:spPr>
          <p:txBody>
            <a:bodyPr lIns="18000" tIns="10800" rIns="18000" bIns="10800"/>
            <a:lstStyle/>
            <a:p>
              <a:pPr algn="ctr"/>
              <a:r>
                <a:rPr lang="fi-FI" altLang="zh-CN" sz="2000">
                  <a:latin typeface="Times New Roman" pitchFamily="18" charset="0"/>
                  <a:ea typeface="宋体"/>
                  <a:cs typeface="宋体"/>
                </a:rPr>
                <a:t>Business</a:t>
              </a:r>
            </a:p>
            <a:p>
              <a:pPr algn="ctr"/>
              <a:r>
                <a:rPr lang="fi-FI" altLang="zh-CN" sz="2000">
                  <a:latin typeface="Times New Roman" pitchFamily="18" charset="0"/>
                  <a:ea typeface="宋体"/>
                  <a:cs typeface="宋体"/>
                </a:rPr>
                <a:t>Knowledge</a:t>
              </a:r>
              <a:endParaRPr lang="en-US" sz="3200"/>
            </a:p>
          </p:txBody>
        </p:sp>
        <p:grpSp>
          <p:nvGrpSpPr>
            <p:cNvPr id="125962" name="Group 11"/>
            <p:cNvGrpSpPr>
              <a:grpSpLocks/>
            </p:cNvGrpSpPr>
            <p:nvPr/>
          </p:nvGrpSpPr>
          <p:grpSpPr bwMode="auto">
            <a:xfrm>
              <a:off x="6912" y="1692"/>
              <a:ext cx="2340" cy="1260"/>
              <a:chOff x="6912" y="1512"/>
              <a:chExt cx="2340" cy="1260"/>
            </a:xfrm>
          </p:grpSpPr>
          <p:sp>
            <p:nvSpPr>
              <p:cNvPr id="125977" name="Rectangle 12"/>
              <p:cNvSpPr>
                <a:spLocks noChangeArrowheads="1"/>
              </p:cNvSpPr>
              <p:nvPr/>
            </p:nvSpPr>
            <p:spPr bwMode="auto">
              <a:xfrm>
                <a:off x="6912" y="1512"/>
                <a:ext cx="2340" cy="1260"/>
              </a:xfrm>
              <a:prstGeom prst="rect">
                <a:avLst/>
              </a:prstGeom>
              <a:solidFill>
                <a:srgbClr val="FFFFFF"/>
              </a:solidFill>
              <a:ln w="9525">
                <a:solidFill>
                  <a:srgbClr val="000000"/>
                </a:solidFill>
                <a:miter lim="800000"/>
                <a:headEnd/>
                <a:tailEnd/>
              </a:ln>
            </p:spPr>
            <p:txBody>
              <a:bodyPr/>
              <a:lstStyle/>
              <a:p>
                <a:pPr algn="ctr"/>
                <a:endParaRPr lang="en-US"/>
              </a:p>
            </p:txBody>
          </p:sp>
          <p:sp>
            <p:nvSpPr>
              <p:cNvPr id="125978" name="Rectangle 13"/>
              <p:cNvSpPr>
                <a:spLocks noChangeArrowheads="1"/>
              </p:cNvSpPr>
              <p:nvPr/>
            </p:nvSpPr>
            <p:spPr bwMode="auto">
              <a:xfrm>
                <a:off x="7092" y="1692"/>
                <a:ext cx="1980" cy="360"/>
              </a:xfrm>
              <a:prstGeom prst="rect">
                <a:avLst/>
              </a:prstGeom>
              <a:solidFill>
                <a:srgbClr val="FFFFFF"/>
              </a:solidFill>
              <a:ln w="9525">
                <a:solidFill>
                  <a:srgbClr val="000000"/>
                </a:solidFill>
                <a:miter lim="800000"/>
                <a:headEnd/>
                <a:tailEnd/>
              </a:ln>
            </p:spPr>
            <p:txBody>
              <a:bodyPr lIns="54000" tIns="10800" rIns="54000" bIns="10800"/>
              <a:lstStyle/>
              <a:p>
                <a:pPr algn="ctr"/>
                <a:r>
                  <a:rPr lang="fi-FI" altLang="zh-CN" sz="2000">
                    <a:latin typeface="Times New Roman" pitchFamily="18" charset="0"/>
                    <a:ea typeface="宋体"/>
                    <a:cs typeface="宋体"/>
                  </a:rPr>
                  <a:t>Artifact Development</a:t>
                </a:r>
                <a:endParaRPr lang="en-US" sz="3200"/>
              </a:p>
            </p:txBody>
          </p:sp>
          <p:sp>
            <p:nvSpPr>
              <p:cNvPr id="125979" name="Rectangle 14"/>
              <p:cNvSpPr>
                <a:spLocks noChangeArrowheads="1"/>
              </p:cNvSpPr>
              <p:nvPr/>
            </p:nvSpPr>
            <p:spPr bwMode="auto">
              <a:xfrm>
                <a:off x="7092" y="2232"/>
                <a:ext cx="1980" cy="361"/>
              </a:xfrm>
              <a:prstGeom prst="rect">
                <a:avLst/>
              </a:prstGeom>
              <a:solidFill>
                <a:srgbClr val="FFFFFF"/>
              </a:solidFill>
              <a:ln w="9525">
                <a:solidFill>
                  <a:srgbClr val="000000"/>
                </a:solidFill>
                <a:miter lim="800000"/>
                <a:headEnd/>
                <a:tailEnd/>
              </a:ln>
            </p:spPr>
            <p:txBody>
              <a:bodyPr lIns="54000" tIns="10800" rIns="54000" bIns="10800"/>
              <a:lstStyle/>
              <a:p>
                <a:pPr algn="ctr"/>
                <a:r>
                  <a:rPr lang="fi-FI" altLang="zh-CN" sz="2000">
                    <a:latin typeface="Times New Roman" pitchFamily="18" charset="0"/>
                    <a:ea typeface="宋体"/>
                    <a:cs typeface="宋体"/>
                  </a:rPr>
                  <a:t>Artifact Evaluation</a:t>
                </a:r>
                <a:endParaRPr lang="en-US" sz="3200"/>
              </a:p>
            </p:txBody>
          </p:sp>
          <p:sp>
            <p:nvSpPr>
              <p:cNvPr id="125980" name="Line 15"/>
              <p:cNvSpPr>
                <a:spLocks noChangeShapeType="1"/>
              </p:cNvSpPr>
              <p:nvPr/>
            </p:nvSpPr>
            <p:spPr bwMode="auto">
              <a:xfrm>
                <a:off x="7812" y="2052"/>
                <a:ext cx="0" cy="180"/>
              </a:xfrm>
              <a:prstGeom prst="line">
                <a:avLst/>
              </a:prstGeom>
              <a:noFill/>
              <a:ln w="9525">
                <a:solidFill>
                  <a:srgbClr val="000000"/>
                </a:solidFill>
                <a:round/>
                <a:headEnd/>
                <a:tailEnd type="triangle" w="sm" len="sm"/>
              </a:ln>
            </p:spPr>
            <p:txBody>
              <a:bodyPr/>
              <a:lstStyle/>
              <a:p>
                <a:endParaRPr lang="en-US"/>
              </a:p>
            </p:txBody>
          </p:sp>
          <p:sp>
            <p:nvSpPr>
              <p:cNvPr id="125981" name="Line 16"/>
              <p:cNvSpPr>
                <a:spLocks noChangeShapeType="1"/>
              </p:cNvSpPr>
              <p:nvPr/>
            </p:nvSpPr>
            <p:spPr bwMode="auto">
              <a:xfrm flipV="1">
                <a:off x="8352" y="2052"/>
                <a:ext cx="0" cy="180"/>
              </a:xfrm>
              <a:prstGeom prst="line">
                <a:avLst/>
              </a:prstGeom>
              <a:noFill/>
              <a:ln w="9525">
                <a:solidFill>
                  <a:srgbClr val="000000"/>
                </a:solidFill>
                <a:round/>
                <a:headEnd/>
                <a:tailEnd type="triangle" w="sm" len="sm"/>
              </a:ln>
            </p:spPr>
            <p:txBody>
              <a:bodyPr/>
              <a:lstStyle/>
              <a:p>
                <a:endParaRPr lang="en-US"/>
              </a:p>
            </p:txBody>
          </p:sp>
        </p:grpSp>
        <p:sp>
          <p:nvSpPr>
            <p:cNvPr id="125963" name="Line 17"/>
            <p:cNvSpPr>
              <a:spLocks noChangeShapeType="1"/>
            </p:cNvSpPr>
            <p:nvPr/>
          </p:nvSpPr>
          <p:spPr bwMode="auto">
            <a:xfrm>
              <a:off x="6552" y="2232"/>
              <a:ext cx="360" cy="1"/>
            </a:xfrm>
            <a:prstGeom prst="line">
              <a:avLst/>
            </a:prstGeom>
            <a:noFill/>
            <a:ln w="9525">
              <a:solidFill>
                <a:srgbClr val="000000"/>
              </a:solidFill>
              <a:round/>
              <a:headEnd/>
              <a:tailEnd type="triangle" w="med" len="med"/>
            </a:ln>
          </p:spPr>
          <p:txBody>
            <a:bodyPr/>
            <a:lstStyle/>
            <a:p>
              <a:endParaRPr lang="en-US"/>
            </a:p>
          </p:txBody>
        </p:sp>
        <p:sp>
          <p:nvSpPr>
            <p:cNvPr id="125964" name="Line 18"/>
            <p:cNvSpPr>
              <a:spLocks noChangeShapeType="1"/>
            </p:cNvSpPr>
            <p:nvPr/>
          </p:nvSpPr>
          <p:spPr bwMode="auto">
            <a:xfrm flipH="1">
              <a:off x="6552" y="2412"/>
              <a:ext cx="360" cy="0"/>
            </a:xfrm>
            <a:prstGeom prst="line">
              <a:avLst/>
            </a:prstGeom>
            <a:noFill/>
            <a:ln w="9525">
              <a:solidFill>
                <a:srgbClr val="000000"/>
              </a:solidFill>
              <a:round/>
              <a:headEnd/>
              <a:tailEnd type="triangle" w="med" len="med"/>
            </a:ln>
          </p:spPr>
          <p:txBody>
            <a:bodyPr/>
            <a:lstStyle/>
            <a:p>
              <a:endParaRPr lang="en-US"/>
            </a:p>
          </p:txBody>
        </p:sp>
        <p:sp>
          <p:nvSpPr>
            <p:cNvPr id="125965" name="Line 19"/>
            <p:cNvSpPr>
              <a:spLocks noChangeShapeType="1"/>
            </p:cNvSpPr>
            <p:nvPr/>
          </p:nvSpPr>
          <p:spPr bwMode="auto">
            <a:xfrm>
              <a:off x="7992" y="972"/>
              <a:ext cx="1" cy="180"/>
            </a:xfrm>
            <a:prstGeom prst="line">
              <a:avLst/>
            </a:prstGeom>
            <a:noFill/>
            <a:ln w="9525">
              <a:solidFill>
                <a:srgbClr val="000000"/>
              </a:solidFill>
              <a:round/>
              <a:headEnd/>
              <a:tailEnd type="triangle" w="sm" len="med"/>
            </a:ln>
          </p:spPr>
          <p:txBody>
            <a:bodyPr/>
            <a:lstStyle/>
            <a:p>
              <a:endParaRPr lang="en-US"/>
            </a:p>
          </p:txBody>
        </p:sp>
        <p:sp>
          <p:nvSpPr>
            <p:cNvPr id="125966" name="Line 20"/>
            <p:cNvSpPr>
              <a:spLocks noChangeShapeType="1"/>
            </p:cNvSpPr>
            <p:nvPr/>
          </p:nvSpPr>
          <p:spPr bwMode="auto">
            <a:xfrm>
              <a:off x="7992" y="1512"/>
              <a:ext cx="1" cy="180"/>
            </a:xfrm>
            <a:prstGeom prst="line">
              <a:avLst/>
            </a:prstGeom>
            <a:noFill/>
            <a:ln w="9525">
              <a:solidFill>
                <a:srgbClr val="000000"/>
              </a:solidFill>
              <a:round/>
              <a:headEnd/>
              <a:tailEnd type="triangle" w="sm" len="med"/>
            </a:ln>
          </p:spPr>
          <p:txBody>
            <a:bodyPr/>
            <a:lstStyle/>
            <a:p>
              <a:endParaRPr lang="en-US"/>
            </a:p>
          </p:txBody>
        </p:sp>
        <p:sp>
          <p:nvSpPr>
            <p:cNvPr id="125967" name="Line 21"/>
            <p:cNvSpPr>
              <a:spLocks noChangeShapeType="1"/>
            </p:cNvSpPr>
            <p:nvPr/>
          </p:nvSpPr>
          <p:spPr bwMode="auto">
            <a:xfrm>
              <a:off x="7992" y="2952"/>
              <a:ext cx="1" cy="180"/>
            </a:xfrm>
            <a:prstGeom prst="line">
              <a:avLst/>
            </a:prstGeom>
            <a:noFill/>
            <a:ln w="9525">
              <a:solidFill>
                <a:srgbClr val="000000"/>
              </a:solidFill>
              <a:round/>
              <a:headEnd/>
              <a:tailEnd type="triangle" w="sm" len="med"/>
            </a:ln>
          </p:spPr>
          <p:txBody>
            <a:bodyPr/>
            <a:lstStyle/>
            <a:p>
              <a:endParaRPr lang="en-US"/>
            </a:p>
          </p:txBody>
        </p:sp>
        <p:sp>
          <p:nvSpPr>
            <p:cNvPr id="125968" name="Line 22"/>
            <p:cNvSpPr>
              <a:spLocks noChangeShapeType="1"/>
            </p:cNvSpPr>
            <p:nvPr/>
          </p:nvSpPr>
          <p:spPr bwMode="auto">
            <a:xfrm>
              <a:off x="7992" y="3492"/>
              <a:ext cx="1" cy="180"/>
            </a:xfrm>
            <a:prstGeom prst="line">
              <a:avLst/>
            </a:prstGeom>
            <a:noFill/>
            <a:ln w="9525">
              <a:solidFill>
                <a:srgbClr val="000000"/>
              </a:solidFill>
              <a:round/>
              <a:headEnd/>
              <a:tailEnd type="triangle" w="sm" len="med"/>
            </a:ln>
          </p:spPr>
          <p:txBody>
            <a:bodyPr/>
            <a:lstStyle/>
            <a:p>
              <a:endParaRPr lang="en-US"/>
            </a:p>
          </p:txBody>
        </p:sp>
        <p:sp>
          <p:nvSpPr>
            <p:cNvPr id="125969" name="AutoShape 23"/>
            <p:cNvSpPr>
              <a:spLocks noChangeArrowheads="1"/>
            </p:cNvSpPr>
            <p:nvPr/>
          </p:nvSpPr>
          <p:spPr bwMode="auto">
            <a:xfrm>
              <a:off x="4752" y="1152"/>
              <a:ext cx="1080" cy="721"/>
            </a:xfrm>
            <a:prstGeom prst="can">
              <a:avLst>
                <a:gd name="adj" fmla="val 16644"/>
              </a:avLst>
            </a:prstGeom>
            <a:solidFill>
              <a:srgbClr val="FFFFFF"/>
            </a:solidFill>
            <a:ln w="9525">
              <a:solidFill>
                <a:srgbClr val="000000"/>
              </a:solidFill>
              <a:round/>
              <a:headEnd/>
              <a:tailEnd/>
            </a:ln>
          </p:spPr>
          <p:txBody>
            <a:bodyPr lIns="18000" tIns="10800" rIns="18000" bIns="10800"/>
            <a:lstStyle/>
            <a:p>
              <a:pPr algn="ctr"/>
              <a:r>
                <a:rPr lang="en-US" altLang="zh-CN" sz="2000">
                  <a:latin typeface="Times New Roman" pitchFamily="18" charset="0"/>
                  <a:ea typeface="宋体"/>
                  <a:cs typeface="宋体"/>
                </a:rPr>
                <a:t>Contextual</a:t>
              </a:r>
              <a:endParaRPr lang="fi-FI" altLang="zh-CN" sz="2000">
                <a:latin typeface="Times New Roman" pitchFamily="18" charset="0"/>
                <a:ea typeface="宋体"/>
                <a:cs typeface="宋体"/>
              </a:endParaRPr>
            </a:p>
            <a:p>
              <a:pPr algn="ctr"/>
              <a:r>
                <a:rPr lang="fi-FI" altLang="zh-CN" sz="2000">
                  <a:latin typeface="Times New Roman" pitchFamily="18" charset="0"/>
                  <a:ea typeface="宋体"/>
                  <a:cs typeface="宋体"/>
                </a:rPr>
                <a:t>Knowledge</a:t>
              </a:r>
              <a:endParaRPr lang="en-US" sz="3200"/>
            </a:p>
          </p:txBody>
        </p:sp>
        <p:sp>
          <p:nvSpPr>
            <p:cNvPr id="125970" name="Line 24"/>
            <p:cNvSpPr>
              <a:spLocks noChangeShapeType="1"/>
            </p:cNvSpPr>
            <p:nvPr/>
          </p:nvSpPr>
          <p:spPr bwMode="auto">
            <a:xfrm>
              <a:off x="7992" y="4032"/>
              <a:ext cx="0" cy="180"/>
            </a:xfrm>
            <a:prstGeom prst="line">
              <a:avLst/>
            </a:prstGeom>
            <a:noFill/>
            <a:ln w="9525">
              <a:solidFill>
                <a:srgbClr val="000000"/>
              </a:solidFill>
              <a:round/>
              <a:headEnd/>
              <a:tailEnd/>
            </a:ln>
          </p:spPr>
          <p:txBody>
            <a:bodyPr/>
            <a:lstStyle/>
            <a:p>
              <a:endParaRPr lang="en-US"/>
            </a:p>
          </p:txBody>
        </p:sp>
        <p:sp>
          <p:nvSpPr>
            <p:cNvPr id="125971" name="Line 25"/>
            <p:cNvSpPr>
              <a:spLocks noChangeShapeType="1"/>
            </p:cNvSpPr>
            <p:nvPr/>
          </p:nvSpPr>
          <p:spPr bwMode="auto">
            <a:xfrm flipH="1">
              <a:off x="4572" y="4212"/>
              <a:ext cx="3420" cy="0"/>
            </a:xfrm>
            <a:prstGeom prst="line">
              <a:avLst/>
            </a:prstGeom>
            <a:noFill/>
            <a:ln w="9525">
              <a:solidFill>
                <a:srgbClr val="000000"/>
              </a:solidFill>
              <a:round/>
              <a:headEnd/>
              <a:tailEnd/>
            </a:ln>
          </p:spPr>
          <p:txBody>
            <a:bodyPr/>
            <a:lstStyle/>
            <a:p>
              <a:endParaRPr lang="en-US"/>
            </a:p>
          </p:txBody>
        </p:sp>
        <p:sp>
          <p:nvSpPr>
            <p:cNvPr id="125972" name="Line 26"/>
            <p:cNvSpPr>
              <a:spLocks noChangeShapeType="1"/>
            </p:cNvSpPr>
            <p:nvPr/>
          </p:nvSpPr>
          <p:spPr bwMode="auto">
            <a:xfrm flipV="1">
              <a:off x="4572" y="2592"/>
              <a:ext cx="0" cy="1620"/>
            </a:xfrm>
            <a:prstGeom prst="line">
              <a:avLst/>
            </a:prstGeom>
            <a:noFill/>
            <a:ln w="9525">
              <a:solidFill>
                <a:srgbClr val="000000"/>
              </a:solidFill>
              <a:round/>
              <a:headEnd/>
              <a:tailEnd type="triangle" w="med" len="med"/>
            </a:ln>
          </p:spPr>
          <p:txBody>
            <a:bodyPr/>
            <a:lstStyle/>
            <a:p>
              <a:endParaRPr lang="en-US"/>
            </a:p>
          </p:txBody>
        </p:sp>
        <p:sp>
          <p:nvSpPr>
            <p:cNvPr id="125973" name="Line 27"/>
            <p:cNvSpPr>
              <a:spLocks noChangeShapeType="1"/>
            </p:cNvSpPr>
            <p:nvPr/>
          </p:nvSpPr>
          <p:spPr bwMode="auto">
            <a:xfrm flipV="1">
              <a:off x="4572" y="252"/>
              <a:ext cx="0" cy="1620"/>
            </a:xfrm>
            <a:prstGeom prst="line">
              <a:avLst/>
            </a:prstGeom>
            <a:noFill/>
            <a:ln w="9525">
              <a:solidFill>
                <a:srgbClr val="000000"/>
              </a:solidFill>
              <a:round/>
              <a:headEnd/>
              <a:tailEnd/>
            </a:ln>
          </p:spPr>
          <p:txBody>
            <a:bodyPr/>
            <a:lstStyle/>
            <a:p>
              <a:endParaRPr lang="en-US"/>
            </a:p>
          </p:txBody>
        </p:sp>
        <p:sp>
          <p:nvSpPr>
            <p:cNvPr id="125974" name="Line 28"/>
            <p:cNvSpPr>
              <a:spLocks noChangeShapeType="1"/>
            </p:cNvSpPr>
            <p:nvPr/>
          </p:nvSpPr>
          <p:spPr bwMode="auto">
            <a:xfrm>
              <a:off x="7992" y="252"/>
              <a:ext cx="1" cy="180"/>
            </a:xfrm>
            <a:prstGeom prst="line">
              <a:avLst/>
            </a:prstGeom>
            <a:noFill/>
            <a:ln w="9525">
              <a:solidFill>
                <a:srgbClr val="000000"/>
              </a:solidFill>
              <a:round/>
              <a:headEnd/>
              <a:tailEnd type="triangle" w="sm" len="med"/>
            </a:ln>
          </p:spPr>
          <p:txBody>
            <a:bodyPr/>
            <a:lstStyle/>
            <a:p>
              <a:endParaRPr lang="en-US"/>
            </a:p>
          </p:txBody>
        </p:sp>
        <p:sp>
          <p:nvSpPr>
            <p:cNvPr id="125975" name="Line 29"/>
            <p:cNvSpPr>
              <a:spLocks noChangeShapeType="1"/>
            </p:cNvSpPr>
            <p:nvPr/>
          </p:nvSpPr>
          <p:spPr bwMode="auto">
            <a:xfrm>
              <a:off x="4572" y="252"/>
              <a:ext cx="3420" cy="0"/>
            </a:xfrm>
            <a:prstGeom prst="line">
              <a:avLst/>
            </a:prstGeom>
            <a:noFill/>
            <a:ln w="9525">
              <a:solidFill>
                <a:srgbClr val="000000"/>
              </a:solidFill>
              <a:round/>
              <a:headEnd/>
              <a:tailEnd/>
            </a:ln>
          </p:spPr>
          <p:txBody>
            <a:bodyPr/>
            <a:lstStyle/>
            <a:p>
              <a:endParaRPr lang="en-US"/>
            </a:p>
          </p:txBody>
        </p:sp>
        <p:sp>
          <p:nvSpPr>
            <p:cNvPr id="125976" name="AutoShape 30"/>
            <p:cNvSpPr>
              <a:spLocks noChangeArrowheads="1"/>
            </p:cNvSpPr>
            <p:nvPr/>
          </p:nvSpPr>
          <p:spPr bwMode="auto">
            <a:xfrm>
              <a:off x="5112" y="1872"/>
              <a:ext cx="360" cy="54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0 w 21600"/>
                <a:gd name="T13" fmla="*/ 12360 h 21600"/>
                <a:gd name="T14" fmla="*/ 19440 w 21600"/>
                <a:gd name="T15" fmla="*/ 18520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FF"/>
            </a:solidFill>
            <a:ln w="9525">
              <a:solidFill>
                <a:srgbClr val="000000"/>
              </a:solidFill>
              <a:miter lim="800000"/>
              <a:headEnd/>
              <a:tailEnd/>
            </a:ln>
          </p:spPr>
          <p:txBody>
            <a:bodyPr/>
            <a:lstStyle/>
            <a:p>
              <a:pPr algn="ctr"/>
              <a:endParaRPr lang="en-US"/>
            </a:p>
          </p:txBody>
        </p:sp>
      </p:grpSp>
    </p:spTree>
    <p:extLst>
      <p:ext uri="{BB962C8B-B14F-4D97-AF65-F5344CB8AC3E}">
        <p14:creationId xmlns:p14="http://schemas.microsoft.com/office/powerpoint/2010/main" val="1338492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p:txBody>
          <a:bodyPr/>
          <a:lstStyle/>
          <a:p>
            <a:pPr eaLnBrk="1" hangingPunct="1"/>
            <a:r>
              <a:rPr lang="en-US" sz="3600" smtClean="0"/>
              <a:t>IS facet</a:t>
            </a:r>
          </a:p>
        </p:txBody>
      </p:sp>
      <p:sp>
        <p:nvSpPr>
          <p:cNvPr id="128002" name="Rectangle 5"/>
          <p:cNvSpPr>
            <a:spLocks noChangeArrowheads="1"/>
          </p:cNvSpPr>
          <p:nvPr/>
        </p:nvSpPr>
        <p:spPr bwMode="auto">
          <a:xfrm>
            <a:off x="0" y="2586038"/>
            <a:ext cx="9144000" cy="0"/>
          </a:xfrm>
          <a:prstGeom prst="rect">
            <a:avLst/>
          </a:prstGeom>
          <a:noFill/>
          <a:ln w="12700">
            <a:noFill/>
            <a:miter lim="800000"/>
            <a:headEnd type="none" w="sm" len="sm"/>
            <a:tailEnd type="none" w="sm" len="sm"/>
          </a:ln>
        </p:spPr>
        <p:txBody>
          <a:bodyPr wrap="none" anchor="ctr">
            <a:spAutoFit/>
          </a:bodyPr>
          <a:lstStyle/>
          <a:p>
            <a:pPr algn="ctr"/>
            <a:endParaRPr lang="en-US"/>
          </a:p>
        </p:txBody>
      </p:sp>
      <p:sp>
        <p:nvSpPr>
          <p:cNvPr id="128003" name="Rectangle 6"/>
          <p:cNvSpPr>
            <a:spLocks noChangeArrowheads="1"/>
          </p:cNvSpPr>
          <p:nvPr/>
        </p:nvSpPr>
        <p:spPr bwMode="auto">
          <a:xfrm>
            <a:off x="1214438" y="5857875"/>
            <a:ext cx="7467600" cy="461963"/>
          </a:xfrm>
          <a:prstGeom prst="rect">
            <a:avLst/>
          </a:prstGeom>
          <a:noFill/>
          <a:ln w="12700">
            <a:noFill/>
            <a:miter lim="800000"/>
            <a:headEnd type="none" w="sm" len="sm"/>
            <a:tailEnd type="none" w="sm" len="sm"/>
          </a:ln>
        </p:spPr>
        <p:txBody>
          <a:bodyPr anchor="ctr">
            <a:spAutoFit/>
          </a:bodyPr>
          <a:lstStyle/>
          <a:p>
            <a:pPr algn="ctr"/>
            <a:r>
              <a:rPr lang="en-US" sz="1200"/>
              <a:t>Ives B., Hamilton S., Davis G. (1980). “A Framework for Research in Computer-based MIS” </a:t>
            </a:r>
            <a:r>
              <a:rPr lang="en-GB" sz="1200" i="1"/>
              <a:t>Management Science</a:t>
            </a:r>
            <a:r>
              <a:rPr lang="en-GB" sz="1200"/>
              <a:t>, </a:t>
            </a:r>
            <a:r>
              <a:rPr lang="en-GB" sz="1200" b="1"/>
              <a:t>26</a:t>
            </a:r>
            <a:r>
              <a:rPr lang="en-GB" sz="1200"/>
              <a:t>(9), 910-934.</a:t>
            </a:r>
            <a:r>
              <a:rPr lang="en-US" sz="1200"/>
              <a:t> </a:t>
            </a:r>
          </a:p>
        </p:txBody>
      </p:sp>
      <p:pic>
        <p:nvPicPr>
          <p:cNvPr id="128004" name="Picture 9"/>
          <p:cNvPicPr>
            <a:picLocks noChangeAspect="1" noChangeArrowheads="1"/>
          </p:cNvPicPr>
          <p:nvPr/>
        </p:nvPicPr>
        <p:blipFill>
          <a:blip r:embed="rId3" cstate="print"/>
          <a:srcRect/>
          <a:stretch>
            <a:fillRect/>
          </a:stretch>
        </p:blipFill>
        <p:spPr bwMode="auto">
          <a:xfrm>
            <a:off x="1524000" y="1373188"/>
            <a:ext cx="5791200" cy="3913187"/>
          </a:xfrm>
          <a:prstGeom prst="rect">
            <a:avLst/>
          </a:prstGeom>
          <a:noFill/>
          <a:ln w="9525">
            <a:noFill/>
            <a:miter lim="800000"/>
            <a:headEnd/>
            <a:tailEnd/>
          </a:ln>
        </p:spPr>
      </p:pic>
    </p:spTree>
    <p:extLst>
      <p:ext uri="{BB962C8B-B14F-4D97-AF65-F5344CB8AC3E}">
        <p14:creationId xmlns:p14="http://schemas.microsoft.com/office/powerpoint/2010/main" val="2395853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AKDD1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12365</TotalTime>
  <Words>4161</Words>
  <Application>Microsoft Macintosh PowerPoint</Application>
  <PresentationFormat>On-screen Show (4:3)</PresentationFormat>
  <Paragraphs>536</Paragraphs>
  <Slides>54</Slides>
  <Notes>13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PAKDD11</vt:lpstr>
      <vt:lpstr>How to Write a Good MSc Thesis</vt:lpstr>
      <vt:lpstr>Outline</vt:lpstr>
      <vt:lpstr>MSc project Planning</vt:lpstr>
      <vt:lpstr>Collaboration spirit</vt:lpstr>
      <vt:lpstr>Academic/scientific research</vt:lpstr>
      <vt:lpstr>A multimethodological approach to the construction of an IS</vt:lpstr>
      <vt:lpstr>IS R&amp;D Framework</vt:lpstr>
      <vt:lpstr>The Action Research and Design Science Approach to IS R&amp;D</vt:lpstr>
      <vt:lpstr>IS facet</vt:lpstr>
      <vt:lpstr>IS Success Model</vt:lpstr>
      <vt:lpstr>How we subjectively classify projects</vt:lpstr>
      <vt:lpstr>How we subjectively classify projects</vt:lpstr>
      <vt:lpstr>How we subjectively classify projects</vt:lpstr>
      <vt:lpstr>Questions to think about any project</vt:lpstr>
      <vt:lpstr>Questions (to ask yourself)</vt:lpstr>
      <vt:lpstr>An example from previous 2ID95</vt:lpstr>
      <vt:lpstr>Another example from previous 2ID95</vt:lpstr>
      <vt:lpstr>PowerPoint Presentation</vt:lpstr>
      <vt:lpstr>Is the thesis important at all?</vt:lpstr>
      <vt:lpstr>What is expected </vt:lpstr>
      <vt:lpstr>Simple rules of the games</vt:lpstr>
      <vt:lpstr>Thesis writing</vt:lpstr>
      <vt:lpstr>Thesis Writing</vt:lpstr>
      <vt:lpstr>Thesis Writing</vt:lpstr>
      <vt:lpstr>Thesis Writing</vt:lpstr>
      <vt:lpstr>Thesis Writing</vt:lpstr>
      <vt:lpstr>Thesis Writing</vt:lpstr>
      <vt:lpstr>Example of possible thesis structure</vt:lpstr>
      <vt:lpstr>Useful writing principles</vt:lpstr>
      <vt:lpstr>Useful writing principle</vt:lpstr>
      <vt:lpstr>PowerPoint Presentation</vt:lpstr>
      <vt:lpstr>Anchoring </vt:lpstr>
      <vt:lpstr> Anchoring (by Jennifer Windom)</vt:lpstr>
      <vt:lpstr>Reproducibility</vt:lpstr>
      <vt:lpstr>How to Ensure Reproducibility</vt:lpstr>
      <vt:lpstr>Avoid Unjustified Choices</vt:lpstr>
      <vt:lpstr>PowerPoint Presentation</vt:lpstr>
      <vt:lpstr>PowerPoint Presentation</vt:lpstr>
      <vt:lpstr>Try to be concise yet precise</vt:lpstr>
      <vt:lpstr>Thesis formatting</vt:lpstr>
      <vt:lpstr>PowerPoint Presentation</vt:lpstr>
      <vt:lpstr>Style</vt:lpstr>
      <vt:lpstr>Citing other work</vt:lpstr>
      <vt:lpstr>Literature: Pitfalls to avoid</vt:lpstr>
      <vt:lpstr>PowerPoint Presentation</vt:lpstr>
      <vt:lpstr>How complex you approach should be</vt:lpstr>
      <vt:lpstr>Problem solving</vt:lpstr>
      <vt:lpstr>PowerPoint Presentation</vt:lpstr>
      <vt:lpstr>PowerPoint Presentation</vt:lpstr>
      <vt:lpstr>Most common problems with figures</vt:lpstr>
      <vt:lpstr>Maintain a critical attitude to what you do and what you write</vt:lpstr>
      <vt:lpstr>Further reading</vt:lpstr>
      <vt:lpstr>Questions (to ask yourself)</vt:lpstr>
      <vt:lpstr>Admin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izliobaite</dc:creator>
  <cp:lastModifiedBy>George</cp:lastModifiedBy>
  <cp:revision>504</cp:revision>
  <cp:lastPrinted>2011-10-06T21:17:56Z</cp:lastPrinted>
  <dcterms:created xsi:type="dcterms:W3CDTF">2011-08-30T06:13:28Z</dcterms:created>
  <dcterms:modified xsi:type="dcterms:W3CDTF">2014-01-08T12:31:29Z</dcterms:modified>
</cp:coreProperties>
</file>