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85" r:id="rId3"/>
    <p:sldId id="286" r:id="rId4"/>
    <p:sldId id="287" r:id="rId5"/>
    <p:sldId id="288" r:id="rId6"/>
    <p:sldId id="301" r:id="rId7"/>
    <p:sldId id="302" r:id="rId8"/>
    <p:sldId id="300" r:id="rId9"/>
    <p:sldId id="289" r:id="rId10"/>
    <p:sldId id="303" r:id="rId11"/>
    <p:sldId id="304" r:id="rId12"/>
    <p:sldId id="290" r:id="rId13"/>
    <p:sldId id="305" r:id="rId14"/>
    <p:sldId id="291" r:id="rId15"/>
    <p:sldId id="306" r:id="rId16"/>
    <p:sldId id="292" r:id="rId17"/>
    <p:sldId id="296" r:id="rId18"/>
    <p:sldId id="297" r:id="rId19"/>
    <p:sldId id="298" r:id="rId20"/>
    <p:sldId id="299" r:id="rId21"/>
    <p:sldId id="307" r:id="rId22"/>
    <p:sldId id="293" r:id="rId23"/>
    <p:sldId id="308" r:id="rId24"/>
    <p:sldId id="294" r:id="rId25"/>
    <p:sldId id="30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44" autoAdjust="0"/>
    <p:restoredTop sz="79599" autoAdjust="0"/>
  </p:normalViewPr>
  <p:slideViewPr>
    <p:cSldViewPr snapToGrid="0" snapToObjects="1">
      <p:cViewPr>
        <p:scale>
          <a:sx n="100" d="100"/>
          <a:sy n="100" d="100"/>
        </p:scale>
        <p:origin x="-584" y="-59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4" d="100"/>
          <a:sy n="74" d="100"/>
        </p:scale>
        <p:origin x="-345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31784-F208-9442-AB8D-9ECB77B04D5E}" type="datetimeFigureOut">
              <a:rPr lang="en-US" smtClean="0"/>
              <a:t>14/11/13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FDE88-9CE9-524C-ADD8-A1CA69206FA3}" type="slidenum">
              <a:rPr lang="en-US" smtClean="0"/>
              <a:t>‹#›</a:t>
            </a:fld>
            <a:endParaRPr lang="en-US"/>
          </a:p>
        </p:txBody>
      </p:sp>
    </p:spTree>
    <p:extLst>
      <p:ext uri="{BB962C8B-B14F-4D97-AF65-F5344CB8AC3E}">
        <p14:creationId xmlns:p14="http://schemas.microsoft.com/office/powerpoint/2010/main" val="37172503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seminar we will have a look at the future of adaptive web-based systems research</a:t>
            </a:r>
            <a:r>
              <a:rPr lang="en-US" baseline="0" dirty="0" smtClean="0"/>
              <a:t>.</a:t>
            </a:r>
          </a:p>
          <a:p>
            <a:r>
              <a:rPr lang="en-US" baseline="0" dirty="0" smtClean="0"/>
              <a:t>We describe possible projects, within the group and within companies, that together shape parts of that future.</a:t>
            </a:r>
          </a:p>
          <a:p>
            <a:endParaRPr lang="en-US" baseline="0" dirty="0" smtClean="0"/>
          </a:p>
        </p:txBody>
      </p:sp>
      <p:sp>
        <p:nvSpPr>
          <p:cNvPr id="4" name="Slide Number Placeholder 3"/>
          <p:cNvSpPr>
            <a:spLocks noGrp="1"/>
          </p:cNvSpPr>
          <p:nvPr>
            <p:ph type="sldNum" sz="quarter" idx="10"/>
          </p:nvPr>
        </p:nvSpPr>
        <p:spPr/>
        <p:txBody>
          <a:bodyPr/>
          <a:lstStyle/>
          <a:p>
            <a:fld id="{439FDE88-9CE9-524C-ADD8-A1CA69206FA3}"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9FDE88-9CE9-524C-ADD8-A1CA69206FA3}" type="slidenum">
              <a:rPr lang="en-US" smtClean="0"/>
              <a:t>10</a:t>
            </a:fld>
            <a:endParaRPr lang="en-US"/>
          </a:p>
        </p:txBody>
      </p:sp>
    </p:spTree>
    <p:extLst>
      <p:ext uri="{BB962C8B-B14F-4D97-AF65-F5344CB8AC3E}">
        <p14:creationId xmlns:p14="http://schemas.microsoft.com/office/powerpoint/2010/main" val="3993789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9FDE88-9CE9-524C-ADD8-A1CA69206FA3}" type="slidenum">
              <a:rPr lang="en-US" smtClean="0"/>
              <a:t>11</a:t>
            </a:fld>
            <a:endParaRPr lang="en-US"/>
          </a:p>
        </p:txBody>
      </p:sp>
    </p:spTree>
    <p:extLst>
      <p:ext uri="{BB962C8B-B14F-4D97-AF65-F5344CB8AC3E}">
        <p14:creationId xmlns:p14="http://schemas.microsoft.com/office/powerpoint/2010/main" val="2150378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first paper to read is http://</a:t>
            </a:r>
            <a:r>
              <a:rPr lang="en-US" dirty="0" err="1" smtClean="0"/>
              <a:t>ceur-ws.org</a:t>
            </a:r>
            <a:r>
              <a:rPr lang="en-US" dirty="0" smtClean="0"/>
              <a:t>/Vol-872/aum2012_paper_2.pdf by Dim and </a:t>
            </a:r>
            <a:r>
              <a:rPr lang="en-US" dirty="0" err="1" smtClean="0"/>
              <a:t>Kuflik</a:t>
            </a:r>
            <a:r>
              <a:rPr lang="en-US" dirty="0" smtClean="0"/>
              <a:t>, and then go from there following references.</a:t>
            </a:r>
            <a:endParaRPr lang="en-US" dirty="0"/>
          </a:p>
        </p:txBody>
      </p:sp>
      <p:sp>
        <p:nvSpPr>
          <p:cNvPr id="4" name="Slide Number Placeholder 3"/>
          <p:cNvSpPr>
            <a:spLocks noGrp="1"/>
          </p:cNvSpPr>
          <p:nvPr>
            <p:ph type="sldNum" sz="quarter" idx="10"/>
          </p:nvPr>
        </p:nvSpPr>
        <p:spPr/>
        <p:txBody>
          <a:bodyPr/>
          <a:lstStyle/>
          <a:p>
            <a:fld id="{439FDE88-9CE9-524C-ADD8-A1CA69206FA3}" type="slidenum">
              <a:rPr lang="en-US" smtClean="0"/>
              <a:t>12</a:t>
            </a:fld>
            <a:endParaRPr lang="en-US"/>
          </a:p>
        </p:txBody>
      </p:sp>
    </p:spTree>
    <p:extLst>
      <p:ext uri="{BB962C8B-B14F-4D97-AF65-F5344CB8AC3E}">
        <p14:creationId xmlns:p14="http://schemas.microsoft.com/office/powerpoint/2010/main" val="370962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9FDE88-9CE9-524C-ADD8-A1CA69206FA3}" type="slidenum">
              <a:rPr lang="en-US" smtClean="0"/>
              <a:t>13</a:t>
            </a:fld>
            <a:endParaRPr lang="en-US"/>
          </a:p>
        </p:txBody>
      </p:sp>
    </p:spTree>
    <p:extLst>
      <p:ext uri="{BB962C8B-B14F-4D97-AF65-F5344CB8AC3E}">
        <p14:creationId xmlns:p14="http://schemas.microsoft.com/office/powerpoint/2010/main" val="465454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current</a:t>
            </a:r>
            <a:r>
              <a:rPr lang="en-US" baseline="0" dirty="0" smtClean="0"/>
              <a:t> adaptive web-based systems the </a:t>
            </a:r>
            <a:r>
              <a:rPr lang="en-US" i="1" baseline="0" dirty="0" smtClean="0"/>
              <a:t>user modeling</a:t>
            </a:r>
            <a:r>
              <a:rPr lang="en-US" i="0" baseline="0" dirty="0" smtClean="0"/>
              <a:t> and </a:t>
            </a:r>
            <a:r>
              <a:rPr lang="en-US" i="1" baseline="0" dirty="0" smtClean="0"/>
              <a:t>adaptation</a:t>
            </a:r>
            <a:r>
              <a:rPr lang="en-US" i="0" baseline="0" dirty="0" smtClean="0"/>
              <a:t> are all performed on the server side. The client (browser) is used as a dumb device capable of presenting information and sending events to the server.</a:t>
            </a:r>
            <a:endParaRPr lang="en-US" dirty="0"/>
          </a:p>
        </p:txBody>
      </p:sp>
      <p:sp>
        <p:nvSpPr>
          <p:cNvPr id="4" name="Slide Number Placeholder 3"/>
          <p:cNvSpPr>
            <a:spLocks noGrp="1"/>
          </p:cNvSpPr>
          <p:nvPr>
            <p:ph type="sldNum" sz="quarter" idx="10"/>
          </p:nvPr>
        </p:nvSpPr>
        <p:spPr/>
        <p:txBody>
          <a:bodyPr/>
          <a:lstStyle/>
          <a:p>
            <a:fld id="{439FDE88-9CE9-524C-ADD8-A1CA69206FA3}" type="slidenum">
              <a:rPr lang="en-US" smtClean="0"/>
              <a:t>14</a:t>
            </a:fld>
            <a:endParaRPr lang="en-US"/>
          </a:p>
        </p:txBody>
      </p:sp>
    </p:spTree>
    <p:extLst>
      <p:ext uri="{BB962C8B-B14F-4D97-AF65-F5344CB8AC3E}">
        <p14:creationId xmlns:p14="http://schemas.microsoft.com/office/powerpoint/2010/main" val="1947465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9FDE88-9CE9-524C-ADD8-A1CA69206FA3}" type="slidenum">
              <a:rPr lang="en-US" smtClean="0"/>
              <a:t>15</a:t>
            </a:fld>
            <a:endParaRPr lang="en-US"/>
          </a:p>
        </p:txBody>
      </p:sp>
    </p:spTree>
    <p:extLst>
      <p:ext uri="{BB962C8B-B14F-4D97-AF65-F5344CB8AC3E}">
        <p14:creationId xmlns:p14="http://schemas.microsoft.com/office/powerpoint/2010/main" val="4244825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We did evaluation of the effect of adaptation on the </a:t>
            </a:r>
            <a:r>
              <a:rPr lang="en-US" i="1" dirty="0" smtClean="0"/>
              <a:t>hypermedia course</a:t>
            </a:r>
            <a:r>
              <a:rPr lang="en-US" i="0" dirty="0" smtClean="0"/>
              <a:t> 2ID65 offered at the TU/e to students in computer</a:t>
            </a:r>
            <a:r>
              <a:rPr lang="en-US" i="0" baseline="0" dirty="0" smtClean="0"/>
              <a:t> science and innovation science.</a:t>
            </a:r>
          </a:p>
          <a:p>
            <a:r>
              <a:rPr lang="en-US" i="0" baseline="0" dirty="0" smtClean="0"/>
              <a:t>This course is about </a:t>
            </a:r>
            <a:r>
              <a:rPr lang="en-US" i="1" baseline="0" dirty="0" smtClean="0"/>
              <a:t>hypermedia</a:t>
            </a:r>
            <a:r>
              <a:rPr lang="en-US" i="0" baseline="0" dirty="0" smtClean="0"/>
              <a:t> and is given entirely on-line through the use of </a:t>
            </a:r>
            <a:r>
              <a:rPr lang="en-US" i="1" baseline="0" dirty="0" smtClean="0"/>
              <a:t>adaptive hypermedia</a:t>
            </a:r>
            <a:r>
              <a:rPr lang="en-US" i="0" baseline="0" dirty="0" smtClean="0"/>
              <a:t>.</a:t>
            </a:r>
          </a:p>
          <a:p>
            <a:r>
              <a:rPr lang="en-US" i="0" baseline="0" dirty="0" smtClean="0"/>
              <a:t>The course uses three types of adaptation:</a:t>
            </a:r>
          </a:p>
          <a:p>
            <a:pPr>
              <a:buFont typeface="Arial"/>
              <a:buChar char="•"/>
            </a:pPr>
            <a:r>
              <a:rPr lang="en-US" i="0" baseline="0" dirty="0" smtClean="0"/>
              <a:t> There are a few places where </a:t>
            </a:r>
            <a:r>
              <a:rPr lang="en-US" i="1" baseline="0" dirty="0" smtClean="0"/>
              <a:t>prerequisite explanations</a:t>
            </a:r>
            <a:r>
              <a:rPr lang="en-US" i="0" baseline="0" dirty="0" smtClean="0"/>
              <a:t> are inserted in a page when needed (using the </a:t>
            </a:r>
            <a:r>
              <a:rPr lang="en-US" i="1" baseline="0" dirty="0" smtClean="0"/>
              <a:t>conditional inclusion of fragments</a:t>
            </a:r>
            <a:r>
              <a:rPr lang="en-US" i="0" baseline="0" dirty="0" smtClean="0"/>
              <a:t> technique). If a user later revisits the same page but no longer needs the explanation it is not shown, so the page actually looks different. We consider it a “success” if learners never notice such changes and so far they have not noticed anything. We do not consider this content adaptation further in this seminar.</a:t>
            </a:r>
          </a:p>
          <a:p>
            <a:pPr>
              <a:buFont typeface="Arial"/>
              <a:buChar char="•"/>
            </a:pPr>
            <a:r>
              <a:rPr lang="en-US" i="0" baseline="0" dirty="0" smtClean="0"/>
              <a:t> Link adaptation is done by means of the color of the link anchors. We use a technique called </a:t>
            </a:r>
            <a:r>
              <a:rPr lang="en-US" i="1" baseline="0" dirty="0" smtClean="0"/>
              <a:t>link hiding</a:t>
            </a:r>
            <a:r>
              <a:rPr lang="en-US" i="0" baseline="0" dirty="0" smtClean="0"/>
              <a:t>: non-recommended links have a black link anchor that is not underlined, and because the normal text is black as well the link is not visible. (But when you mouse over it the cursor does change and when you click on the link it does work.) Recommended links have the traditional blue/purple web color scheme for unvisited and visited links.</a:t>
            </a:r>
          </a:p>
          <a:p>
            <a:pPr>
              <a:buFont typeface="Arial"/>
              <a:buChar char="•"/>
            </a:pPr>
            <a:r>
              <a:rPr lang="en-US" i="0" baseline="0" dirty="0" smtClean="0"/>
              <a:t> We also perform layout adaptation: the course starts with a layout that does not contain a navigation menu. Later that menu is added (after studying the first three chapters). The menu is initially not shown to give the learner more of a “real hypertext” feel where you can only navigate by following links within pages. We will not consider this layout adaptation further in the seminar.</a:t>
            </a:r>
          </a:p>
          <a:p>
            <a:pPr>
              <a:buFont typeface="Arial"/>
              <a:buNone/>
            </a:pPr>
            <a:endParaRPr lang="en-US" i="0" baseline="0" dirty="0" smtClean="0"/>
          </a:p>
          <a:p>
            <a:pPr>
              <a:buFont typeface="Arial"/>
              <a:buNone/>
            </a:pPr>
            <a:r>
              <a:rPr lang="en-US" i="0" baseline="0" dirty="0" smtClean="0"/>
              <a:t>The adaptation in the course is based on </a:t>
            </a:r>
            <a:r>
              <a:rPr lang="en-US" i="1" baseline="0" dirty="0" smtClean="0"/>
              <a:t>prerequisites</a:t>
            </a:r>
            <a:r>
              <a:rPr lang="en-US" i="0" baseline="0" dirty="0" smtClean="0"/>
              <a:t>. Typically the prerequisites consider what you read before, but in some cases the adaptation is based on having taken some tests that appear in the course. The prerequisites only influence the layout adaptation and the link annotation. The availability of links is not altered (only the visibility).</a:t>
            </a:r>
          </a:p>
          <a:p>
            <a:pPr>
              <a:buFont typeface="Arial"/>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439FDE88-9CE9-524C-ADD8-A1CA69206FA3}" type="slidenum">
              <a:rPr lang="en-US" smtClean="0"/>
              <a:t>16</a:t>
            </a:fld>
            <a:endParaRPr lang="en-US"/>
          </a:p>
        </p:txBody>
      </p:sp>
    </p:spTree>
    <p:extLst>
      <p:ext uri="{BB962C8B-B14F-4D97-AF65-F5344CB8AC3E}">
        <p14:creationId xmlns:p14="http://schemas.microsoft.com/office/powerpoint/2010/main" val="4162999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our experiment to decide </a:t>
            </a:r>
            <a:r>
              <a:rPr lang="en-US" i="1" dirty="0" smtClean="0"/>
              <a:t>whether</a:t>
            </a:r>
            <a:r>
              <a:rPr lang="en-US" i="1" baseline="0" dirty="0" smtClean="0"/>
              <a:t> adaptation matters</a:t>
            </a:r>
            <a:r>
              <a:rPr lang="en-US" i="0" baseline="0" dirty="0" smtClean="0"/>
              <a:t> we analyzed the logs of two years worth of logs of the hypermedia course.</a:t>
            </a:r>
          </a:p>
          <a:p>
            <a:r>
              <a:rPr lang="en-US" i="0" baseline="0" dirty="0" smtClean="0"/>
              <a:t>This course is served through AHA!, the open source Adaptive Hypermedia Architecture, developed partly with a grant from the </a:t>
            </a:r>
            <a:r>
              <a:rPr lang="en-US" i="0" baseline="0" dirty="0" err="1" smtClean="0"/>
              <a:t>NLnet</a:t>
            </a:r>
            <a:r>
              <a:rPr lang="en-US" i="0" baseline="0" dirty="0" smtClean="0"/>
              <a:t> Foundation through the Adaptive Hypermedia for All project.</a:t>
            </a:r>
          </a:p>
          <a:p>
            <a:r>
              <a:rPr lang="en-US" i="0" baseline="0" dirty="0" smtClean="0"/>
              <a:t>The course does attract visitors, named or anonymous, who study part of the course but do not complete it. We decided not to use visitor data but used only the log information from 76 students who completed most or all of the course. This resulted in 34.850 usable log entries.</a:t>
            </a:r>
          </a:p>
          <a:p>
            <a:endParaRPr lang="en-US" i="0" baseline="0" dirty="0" smtClean="0"/>
          </a:p>
          <a:p>
            <a:r>
              <a:rPr lang="en-US" i="0" baseline="0" dirty="0" smtClean="0"/>
              <a:t>We created a slightly modified version of AHA! where a log could be re-run. By re-running the entire process followed by a student we could analyze for each access what the status of the link annotations was the user saw at the time. So for every page the user visited we could “see” how many links were presented on that page, how many of them were “good”, “neutral” or “bad”. in particular we could also see whether the next page visited was reached through following a “good”, “neutral” or “bad” link.</a:t>
            </a:r>
          </a:p>
        </p:txBody>
      </p:sp>
      <p:sp>
        <p:nvSpPr>
          <p:cNvPr id="4" name="Slide Number Placeholder 3"/>
          <p:cNvSpPr>
            <a:spLocks noGrp="1"/>
          </p:cNvSpPr>
          <p:nvPr>
            <p:ph type="sldNum" sz="quarter" idx="10"/>
          </p:nvPr>
        </p:nvSpPr>
        <p:spPr/>
        <p:txBody>
          <a:bodyPr/>
          <a:lstStyle/>
          <a:p>
            <a:fld id="{439FDE88-9CE9-524C-ADD8-A1CA69206FA3}"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 shows the twelve</a:t>
            </a:r>
            <a:r>
              <a:rPr lang="en-US" baseline="0" dirty="0" smtClean="0"/>
              <a:t> chapters of the course (actually the starting page for each of these chapters).</a:t>
            </a:r>
          </a:p>
          <a:p>
            <a:r>
              <a:rPr lang="en-US" baseline="0" dirty="0" smtClean="0"/>
              <a:t>For each chapter the green bar represents the number of accesses using good or neutral links and the red bar represents the number of accesses using bad links. For the chapters “intro”, “definition” and “history” there are no prerequisites so there are never bad links to these chapters (hence no red bar).</a:t>
            </a:r>
          </a:p>
          <a:p>
            <a:r>
              <a:rPr lang="en-US" baseline="0" dirty="0" smtClean="0"/>
              <a:t>The differences in size for the green bars is not important as a chapter may get a lot of revisits as a gateway to the underlying pages. What is important is to note the red bars, indicating cases where hiding the bad links has not worked.</a:t>
            </a:r>
          </a:p>
          <a:p>
            <a:endParaRPr lang="en-US" baseline="0" dirty="0" smtClean="0"/>
          </a:p>
          <a:p>
            <a:r>
              <a:rPr lang="en-US" baseline="0" dirty="0" smtClean="0"/>
              <a:t>The most striking red bar is that for the topic of </a:t>
            </a:r>
            <a:r>
              <a:rPr lang="en-US" i="1" baseline="0" dirty="0" smtClean="0"/>
              <a:t>adaptive hypermedia</a:t>
            </a:r>
            <a:r>
              <a:rPr lang="en-US" i="0" baseline="0" dirty="0" smtClean="0"/>
              <a:t>. About 20% of the accesses to this topic goes through bad links.</a:t>
            </a:r>
          </a:p>
          <a:p>
            <a:r>
              <a:rPr lang="en-US" i="0" baseline="0" dirty="0" smtClean="0"/>
              <a:t>So we should investigate what causes this.</a:t>
            </a:r>
            <a:endParaRPr lang="en-US" dirty="0"/>
          </a:p>
        </p:txBody>
      </p:sp>
      <p:sp>
        <p:nvSpPr>
          <p:cNvPr id="4" name="Slide Number Placeholder 3"/>
          <p:cNvSpPr>
            <a:spLocks noGrp="1"/>
          </p:cNvSpPr>
          <p:nvPr>
            <p:ph type="sldNum" sz="quarter" idx="10"/>
          </p:nvPr>
        </p:nvSpPr>
        <p:spPr/>
        <p:txBody>
          <a:bodyPr/>
          <a:lstStyle/>
          <a:p>
            <a:fld id="{439FDE88-9CE9-524C-ADD8-A1CA69206FA3}"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most part students seemed to follow the guidance</a:t>
            </a:r>
            <a:r>
              <a:rPr lang="en-US" baseline="0" dirty="0" smtClean="0"/>
              <a:t> offered through link annotation/hiding.</a:t>
            </a:r>
          </a:p>
          <a:p>
            <a:endParaRPr lang="en-US" baseline="0" dirty="0" smtClean="0"/>
          </a:p>
          <a:p>
            <a:r>
              <a:rPr lang="en-US" baseline="0" dirty="0" smtClean="0"/>
              <a:t>But the accesses to some concepts through bad links is remarkable, especially for the </a:t>
            </a:r>
            <a:r>
              <a:rPr lang="en-US" i="1" baseline="0" dirty="0" smtClean="0"/>
              <a:t>adaptive hypermedia</a:t>
            </a:r>
            <a:r>
              <a:rPr lang="en-US" i="0" baseline="0" dirty="0" smtClean="0"/>
              <a:t> concept: 30% of the students accessed this concept at least once through a bad link. For other concepts this was lower but also not zero.</a:t>
            </a:r>
          </a:p>
          <a:p>
            <a:r>
              <a:rPr lang="en-US" i="0" baseline="0" dirty="0" smtClean="0"/>
              <a:t>Further analysis has revealed that students also study </a:t>
            </a:r>
            <a:r>
              <a:rPr lang="en-US" i="0" baseline="0" dirty="0" err="1" smtClean="0"/>
              <a:t>subconcepts</a:t>
            </a:r>
            <a:r>
              <a:rPr lang="en-US" i="0" baseline="0" dirty="0" smtClean="0"/>
              <a:t> of </a:t>
            </a:r>
            <a:r>
              <a:rPr lang="en-US" i="1" baseline="0" dirty="0" smtClean="0"/>
              <a:t>adaptive hypermedia</a:t>
            </a:r>
            <a:r>
              <a:rPr lang="en-US" i="0" baseline="0" dirty="0" smtClean="0"/>
              <a:t> through bad links.</a:t>
            </a:r>
          </a:p>
          <a:p>
            <a:endParaRPr lang="en-US" i="0" baseline="0" dirty="0" smtClean="0"/>
          </a:p>
          <a:p>
            <a:r>
              <a:rPr lang="en-US" i="0" baseline="0" dirty="0" smtClean="0"/>
              <a:t>Note that the bad links exist only while the students do not see a navigation menu, so they really followed bad links that appear within the text of the pages.</a:t>
            </a:r>
          </a:p>
          <a:p>
            <a:r>
              <a:rPr lang="en-US" i="0" baseline="0" dirty="0" smtClean="0"/>
              <a:t>So why did the students follow bad links to concepts?</a:t>
            </a:r>
          </a:p>
          <a:p>
            <a:endParaRPr lang="en-US" i="0" baseline="0" dirty="0" smtClean="0"/>
          </a:p>
          <a:p>
            <a:r>
              <a:rPr lang="en-US" noProof="0" dirty="0" smtClean="0"/>
              <a:t>In the case of the </a:t>
            </a:r>
            <a:r>
              <a:rPr lang="en-US" i="1" noProof="0" dirty="0" err="1" smtClean="0"/>
              <a:t>AdaptiveHypermedia</a:t>
            </a:r>
            <a:r>
              <a:rPr lang="en-US" i="1" noProof="0" dirty="0" smtClean="0"/>
              <a:t> </a:t>
            </a:r>
            <a:r>
              <a:rPr lang="en-US" noProof="0" dirty="0" smtClean="0"/>
              <a:t>concept, we found that this concept has the fifth-largest in-degree of the whole course and the largest in-degree for non-recommended concepts.</a:t>
            </a:r>
          </a:p>
          <a:p>
            <a:r>
              <a:rPr lang="en-US" noProof="0" dirty="0" smtClean="0"/>
              <a:t>Even though this concept is non-recommended</a:t>
            </a:r>
            <a:r>
              <a:rPr lang="en-US" baseline="0" noProof="0" dirty="0" smtClean="0"/>
              <a:t> at the beginning of the course there are several references to this concept in the introductory pages.</a:t>
            </a:r>
            <a:endParaRPr lang="en-US" noProof="0" dirty="0" smtClean="0"/>
          </a:p>
          <a:p>
            <a:endParaRPr lang="en-US" dirty="0"/>
          </a:p>
        </p:txBody>
      </p:sp>
      <p:sp>
        <p:nvSpPr>
          <p:cNvPr id="4" name="Slide Number Placeholder 3"/>
          <p:cNvSpPr>
            <a:spLocks noGrp="1"/>
          </p:cNvSpPr>
          <p:nvPr>
            <p:ph type="sldNum" sz="quarter" idx="10"/>
          </p:nvPr>
        </p:nvSpPr>
        <p:spPr/>
        <p:txBody>
          <a:bodyPr/>
          <a:lstStyle/>
          <a:p>
            <a:fld id="{439FDE88-9CE9-524C-ADD8-A1CA69206FA3}"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Adaptive systems work using a so-called “user-modeling – adaptation” loop.</a:t>
            </a:r>
          </a:p>
          <a:p>
            <a:endParaRPr lang="en-US" dirty="0" smtClean="0"/>
          </a:p>
          <a:p>
            <a:r>
              <a:rPr lang="en-US" dirty="0" smtClean="0"/>
              <a:t>When a</a:t>
            </a:r>
            <a:r>
              <a:rPr lang="en-US" baseline="0" dirty="0" smtClean="0"/>
              <a:t> user is working with the system she is generating </a:t>
            </a:r>
            <a:r>
              <a:rPr lang="en-US" i="1" baseline="0" dirty="0" smtClean="0"/>
              <a:t>events</a:t>
            </a:r>
            <a:r>
              <a:rPr lang="en-US" i="0" baseline="0" dirty="0" smtClean="0"/>
              <a:t> that are collected and processed by the system. The events provide </a:t>
            </a:r>
            <a:r>
              <a:rPr lang="en-US" i="1" baseline="0" dirty="0" smtClean="0"/>
              <a:t>data about the user</a:t>
            </a:r>
            <a:r>
              <a:rPr lang="en-US" i="0" baseline="0" dirty="0" smtClean="0"/>
              <a:t>, which includes what the user requested but also some contextual information about time, place, used platform, etc. The small bits of data collected are processed into higher-level meaningful information about the user, which we call a </a:t>
            </a:r>
            <a:r>
              <a:rPr lang="en-US" i="1" baseline="0" dirty="0" smtClean="0"/>
              <a:t>User Model</a:t>
            </a:r>
            <a:r>
              <a:rPr lang="en-US" i="0" baseline="0" dirty="0" smtClean="0"/>
              <a:t>.</a:t>
            </a:r>
          </a:p>
          <a:p>
            <a:endParaRPr lang="en-US" i="0" baseline="0" dirty="0" smtClean="0"/>
          </a:p>
          <a:p>
            <a:r>
              <a:rPr lang="en-US" i="0" baseline="0" dirty="0" smtClean="0"/>
              <a:t>Using what we know about the user the request can be answered in a </a:t>
            </a:r>
            <a:r>
              <a:rPr lang="en-US" i="1" baseline="0" dirty="0" smtClean="0"/>
              <a:t>personalized</a:t>
            </a:r>
            <a:r>
              <a:rPr lang="en-US" i="0" baseline="0" dirty="0" smtClean="0"/>
              <a:t> manner. The information requested can be selected, filtered, sorted or processed in any other way to suit the user’s needs. In the case of an adaptive </a:t>
            </a:r>
            <a:r>
              <a:rPr lang="en-US" i="1" baseline="0" dirty="0" smtClean="0"/>
              <a:t>website</a:t>
            </a:r>
            <a:r>
              <a:rPr lang="en-US" i="0" baseline="0" dirty="0" smtClean="0"/>
              <a:t> with links the links embedded in the information or presented separately in a menu can also be filtered, sorted, or annotated in any way, to give the best suggestions to the user. The overall presentation can also be changed, to suit the user’s platform for instance, which can range from a smart watch to a high-resolution monitor.</a:t>
            </a:r>
            <a:endParaRPr lang="en-US" dirty="0"/>
          </a:p>
        </p:txBody>
      </p:sp>
      <p:sp>
        <p:nvSpPr>
          <p:cNvPr id="4" name="Slide Number Placeholder 3"/>
          <p:cNvSpPr>
            <a:spLocks noGrp="1"/>
          </p:cNvSpPr>
          <p:nvPr>
            <p:ph type="sldNum" sz="quarter" idx="10"/>
          </p:nvPr>
        </p:nvSpPr>
        <p:spPr/>
        <p:txBody>
          <a:bodyPr/>
          <a:lstStyle/>
          <a:p>
            <a:fld id="{439FDE88-9CE9-524C-ADD8-A1CA69206FA3}" type="slidenum">
              <a:rPr lang="en-US" smtClean="0"/>
              <a:t>2</a:t>
            </a:fld>
            <a:endParaRPr lang="en-US"/>
          </a:p>
        </p:txBody>
      </p:sp>
    </p:spTree>
    <p:extLst>
      <p:ext uri="{BB962C8B-B14F-4D97-AF65-F5344CB8AC3E}">
        <p14:creationId xmlns:p14="http://schemas.microsoft.com/office/powerpoint/2010/main" val="2963631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What can we do when the adaptation fails.</a:t>
            </a:r>
            <a:r>
              <a:rPr lang="en-US" baseline="0" noProof="0" dirty="0" smtClean="0"/>
              <a:t> In the course 2ID65 we see that non-recommended links are followed and we think this is because these links appear often.</a:t>
            </a:r>
          </a:p>
          <a:p>
            <a:r>
              <a:rPr lang="en-US" baseline="0" noProof="0" dirty="0" smtClean="0"/>
              <a:t>We don’t want non-recommended links to be followed. (There is a reason why they are not recommended.) So how can this be solved?</a:t>
            </a:r>
          </a:p>
          <a:p>
            <a:pPr marL="171450" indent="-171450">
              <a:buFont typeface="Arial"/>
              <a:buChar char="•"/>
            </a:pPr>
            <a:r>
              <a:rPr lang="en-US" baseline="0" noProof="0" dirty="0" smtClean="0"/>
              <a:t>Recommending the links anyway is not a good solution because there is a reason why the links are not recommended. Recommending the links after changing the content of the link destination is a possibility but this cannot be automated.</a:t>
            </a:r>
          </a:p>
          <a:p>
            <a:pPr marL="171450" indent="-171450">
              <a:buFont typeface="Arial"/>
              <a:buChar char="•"/>
            </a:pPr>
            <a:r>
              <a:rPr lang="en-US" baseline="0" noProof="0" dirty="0" smtClean="0"/>
              <a:t>Removing the links is not a good solution because the links appear in the text so the text continues to suggest the link destination. Removing the links will frustrate the user.</a:t>
            </a:r>
          </a:p>
          <a:p>
            <a:pPr marL="0" indent="0">
              <a:buFont typeface="Arial"/>
              <a:buNone/>
            </a:pPr>
            <a:r>
              <a:rPr lang="en-US" baseline="0" noProof="0" dirty="0" smtClean="0"/>
              <a:t>The conditions under which links are presented are fixed inside adaptation rules. This is like the behavior of a new teacher or any newly trained person: they apply what they learned and are not yet open to trying new strategies that go against what they learned.</a:t>
            </a:r>
          </a:p>
          <a:p>
            <a:pPr marL="0" indent="0">
              <a:buFont typeface="Arial"/>
              <a:buNone/>
            </a:pPr>
            <a:r>
              <a:rPr lang="en-US" baseline="0" noProof="0" dirty="0" smtClean="0"/>
              <a:t>How can we fix this? We must make adaptation rules adaptable through some type of “parameters” and then we need to learn how to use these parameters.</a:t>
            </a:r>
            <a:endParaRPr lang="en-US" noProof="0" dirty="0"/>
          </a:p>
        </p:txBody>
      </p:sp>
      <p:sp>
        <p:nvSpPr>
          <p:cNvPr id="4" name="Slide Number Placeholder 3"/>
          <p:cNvSpPr>
            <a:spLocks noGrp="1"/>
          </p:cNvSpPr>
          <p:nvPr>
            <p:ph type="sldNum" sz="quarter" idx="10"/>
          </p:nvPr>
        </p:nvSpPr>
        <p:spPr/>
        <p:txBody>
          <a:bodyPr/>
          <a:lstStyle/>
          <a:p>
            <a:fld id="{439FDE88-9CE9-524C-ADD8-A1CA69206FA3}"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9FDE88-9CE9-524C-ADD8-A1CA69206FA3}" type="slidenum">
              <a:rPr lang="en-US" smtClean="0"/>
              <a:t>21</a:t>
            </a:fld>
            <a:endParaRPr lang="en-US"/>
          </a:p>
        </p:txBody>
      </p:sp>
    </p:spTree>
    <p:extLst>
      <p:ext uri="{BB962C8B-B14F-4D97-AF65-F5344CB8AC3E}">
        <p14:creationId xmlns:p14="http://schemas.microsoft.com/office/powerpoint/2010/main" val="3808240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9FDE88-9CE9-524C-ADD8-A1CA69206FA3}" type="slidenum">
              <a:rPr lang="en-US" smtClean="0"/>
              <a:t>22</a:t>
            </a:fld>
            <a:endParaRPr lang="en-US"/>
          </a:p>
        </p:txBody>
      </p:sp>
    </p:spTree>
    <p:extLst>
      <p:ext uri="{BB962C8B-B14F-4D97-AF65-F5344CB8AC3E}">
        <p14:creationId xmlns:p14="http://schemas.microsoft.com/office/powerpoint/2010/main" val="4169162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9FDE88-9CE9-524C-ADD8-A1CA69206FA3}" type="slidenum">
              <a:rPr lang="en-US" smtClean="0"/>
              <a:t>23</a:t>
            </a:fld>
            <a:endParaRPr lang="en-US"/>
          </a:p>
        </p:txBody>
      </p:sp>
    </p:spTree>
    <p:extLst>
      <p:ext uri="{BB962C8B-B14F-4D97-AF65-F5344CB8AC3E}">
        <p14:creationId xmlns:p14="http://schemas.microsoft.com/office/powerpoint/2010/main" val="3132902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9FDE88-9CE9-524C-ADD8-A1CA69206FA3}" type="slidenum">
              <a:rPr lang="en-US" smtClean="0"/>
              <a:t>24</a:t>
            </a:fld>
            <a:endParaRPr lang="en-US"/>
          </a:p>
        </p:txBody>
      </p:sp>
    </p:spTree>
    <p:extLst>
      <p:ext uri="{BB962C8B-B14F-4D97-AF65-F5344CB8AC3E}">
        <p14:creationId xmlns:p14="http://schemas.microsoft.com/office/powerpoint/2010/main" val="2855287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9FDE88-9CE9-524C-ADD8-A1CA69206FA3}" type="slidenum">
              <a:rPr lang="en-US" smtClean="0"/>
              <a:t>25</a:t>
            </a:fld>
            <a:endParaRPr lang="en-US"/>
          </a:p>
        </p:txBody>
      </p:sp>
    </p:spTree>
    <p:extLst>
      <p:ext uri="{BB962C8B-B14F-4D97-AF65-F5344CB8AC3E}">
        <p14:creationId xmlns:p14="http://schemas.microsoft.com/office/powerpoint/2010/main" val="191106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saw this picture, showing</a:t>
            </a:r>
            <a:r>
              <a:rPr lang="en-US" baseline="0" dirty="0" smtClean="0"/>
              <a:t> that both the end-user and an administrator may intervene in the user modeling and the adaptation process.</a:t>
            </a:r>
          </a:p>
          <a:p>
            <a:r>
              <a:rPr lang="en-US" baseline="0" dirty="0" smtClean="0"/>
              <a:t>The ability to </a:t>
            </a:r>
            <a:r>
              <a:rPr lang="en-US" i="1" baseline="0" dirty="0" smtClean="0"/>
              <a:t>inspect</a:t>
            </a:r>
            <a:r>
              <a:rPr lang="en-US" i="0" baseline="0" dirty="0" smtClean="0"/>
              <a:t> what the system stores about the user, in raw data, in higher level data, and how that is used for adaptation, is called “</a:t>
            </a:r>
            <a:r>
              <a:rPr lang="en-US" i="0" baseline="0" dirty="0" err="1" smtClean="0"/>
              <a:t>scrutability</a:t>
            </a:r>
            <a:r>
              <a:rPr lang="en-US" i="0" baseline="0" dirty="0" smtClean="0"/>
              <a:t>” and is a requirement for trustworthy adaptive systems.</a:t>
            </a:r>
            <a:endParaRPr lang="en-US" dirty="0"/>
          </a:p>
        </p:txBody>
      </p:sp>
      <p:sp>
        <p:nvSpPr>
          <p:cNvPr id="4" name="Slide Number Placeholder 3"/>
          <p:cNvSpPr>
            <a:spLocks noGrp="1"/>
          </p:cNvSpPr>
          <p:nvPr>
            <p:ph type="sldNum" sz="quarter" idx="10"/>
          </p:nvPr>
        </p:nvSpPr>
        <p:spPr/>
        <p:txBody>
          <a:bodyPr/>
          <a:lstStyle/>
          <a:p>
            <a:fld id="{439FDE88-9CE9-524C-ADD8-A1CA69206FA3}" type="slidenum">
              <a:rPr lang="en-US" smtClean="0"/>
              <a:t>3</a:t>
            </a:fld>
            <a:endParaRPr lang="en-US"/>
          </a:p>
        </p:txBody>
      </p:sp>
    </p:spTree>
    <p:extLst>
      <p:ext uri="{BB962C8B-B14F-4D97-AF65-F5344CB8AC3E}">
        <p14:creationId xmlns:p14="http://schemas.microsoft.com/office/powerpoint/2010/main" val="296363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seminar we are going to look at some challenges in adaptive web-based</a:t>
            </a:r>
            <a:r>
              <a:rPr lang="en-US" baseline="0" dirty="0" smtClean="0"/>
              <a:t> systems, each of which can be the subject of one or even more master projects.</a:t>
            </a:r>
          </a:p>
          <a:p>
            <a:r>
              <a:rPr lang="en-US" baseline="0" dirty="0" smtClean="0"/>
              <a:t>On the following slides each of these challenges will be explained in detail, including what can be done as a preparatory work for this seminar.</a:t>
            </a:r>
            <a:endParaRPr lang="en-US" dirty="0"/>
          </a:p>
        </p:txBody>
      </p:sp>
      <p:sp>
        <p:nvSpPr>
          <p:cNvPr id="4" name="Slide Number Placeholder 3"/>
          <p:cNvSpPr>
            <a:spLocks noGrp="1"/>
          </p:cNvSpPr>
          <p:nvPr>
            <p:ph type="sldNum" sz="quarter" idx="10"/>
          </p:nvPr>
        </p:nvSpPr>
        <p:spPr/>
        <p:txBody>
          <a:bodyPr/>
          <a:lstStyle/>
          <a:p>
            <a:fld id="{439FDE88-9CE9-524C-ADD8-A1CA69206FA3}" type="slidenum">
              <a:rPr lang="en-US" smtClean="0"/>
              <a:t>4</a:t>
            </a:fld>
            <a:endParaRPr lang="en-US"/>
          </a:p>
        </p:txBody>
      </p:sp>
    </p:spTree>
    <p:extLst>
      <p:ext uri="{BB962C8B-B14F-4D97-AF65-F5344CB8AC3E}">
        <p14:creationId xmlns:p14="http://schemas.microsoft.com/office/powerpoint/2010/main" val="2673303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look at a few ways in which authoring can be done.</a:t>
            </a:r>
          </a:p>
          <a:p>
            <a:r>
              <a:rPr lang="en-US" baseline="0" dirty="0" smtClean="0"/>
              <a:t>The authoring for </a:t>
            </a:r>
            <a:r>
              <a:rPr lang="en-US" baseline="0" dirty="0" err="1" smtClean="0"/>
              <a:t>Interbook</a:t>
            </a:r>
            <a:r>
              <a:rPr lang="en-US" baseline="0" dirty="0" smtClean="0"/>
              <a:t> involves writing an “annotated” MS Word file.</a:t>
            </a:r>
          </a:p>
          <a:p>
            <a:r>
              <a:rPr lang="en-US" baseline="0" dirty="0" smtClean="0"/>
              <a:t>On the one hand this is easy for people who are familiar with MS Word but it does involve writing adaptation “rules”. In </a:t>
            </a:r>
            <a:r>
              <a:rPr lang="en-US" baseline="0" dirty="0" err="1" smtClean="0"/>
              <a:t>Interbook</a:t>
            </a:r>
            <a:r>
              <a:rPr lang="en-US" baseline="0" dirty="0" smtClean="0"/>
              <a:t> this means defining </a:t>
            </a:r>
            <a:r>
              <a:rPr lang="en-US" i="1" baseline="0" dirty="0" smtClean="0"/>
              <a:t>outcome</a:t>
            </a:r>
            <a:r>
              <a:rPr lang="en-US" i="0" baseline="0" dirty="0" smtClean="0"/>
              <a:t> concepts about which the following “part” generates knowledge, and </a:t>
            </a:r>
            <a:r>
              <a:rPr lang="en-US" i="1" baseline="0" dirty="0" smtClean="0"/>
              <a:t>background</a:t>
            </a:r>
            <a:r>
              <a:rPr lang="en-US" i="0" baseline="0" dirty="0" smtClean="0"/>
              <a:t> concepts which need to be known in order for the following “part” to be recommended (i.e. prerequisites).</a:t>
            </a:r>
            <a:endParaRPr lang="en-US" baseline="0" dirty="0" smtClean="0"/>
          </a:p>
        </p:txBody>
      </p:sp>
      <p:sp>
        <p:nvSpPr>
          <p:cNvPr id="4" name="Slide Number Placeholder 3"/>
          <p:cNvSpPr>
            <a:spLocks noGrp="1"/>
          </p:cNvSpPr>
          <p:nvPr>
            <p:ph type="sldNum" sz="quarter" idx="10"/>
          </p:nvPr>
        </p:nvSpPr>
        <p:spPr/>
        <p:txBody>
          <a:bodyPr/>
          <a:lstStyle/>
          <a:p>
            <a:fld id="{439FDE88-9CE9-524C-ADD8-A1CA69206FA3}" type="slidenum">
              <a:rPr lang="en-US" smtClean="0"/>
              <a:t>5</a:t>
            </a:fld>
            <a:endParaRPr lang="en-US"/>
          </a:p>
        </p:txBody>
      </p:sp>
    </p:spTree>
    <p:extLst>
      <p:ext uri="{BB962C8B-B14F-4D97-AF65-F5344CB8AC3E}">
        <p14:creationId xmlns:p14="http://schemas.microsoft.com/office/powerpoint/2010/main" val="331270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example of a completely special-purpose adaptive hypermedia authoring tool is MOT, developed by Alexandra </a:t>
            </a:r>
            <a:r>
              <a:rPr lang="en-US" baseline="0" dirty="0" err="1" smtClean="0"/>
              <a:t>Cristea</a:t>
            </a:r>
            <a:r>
              <a:rPr lang="en-US" baseline="0" dirty="0" smtClean="0"/>
              <a:t> and her group.</a:t>
            </a:r>
          </a:p>
          <a:p>
            <a:r>
              <a:rPr lang="en-US" baseline="0" dirty="0" smtClean="0"/>
              <a:t>An author has to define a concept map, attributes, rules, and content all within one specialized authoring environment.</a:t>
            </a:r>
          </a:p>
          <a:p>
            <a:r>
              <a:rPr lang="en-US" dirty="0" smtClean="0"/>
              <a:t>Look at http://</a:t>
            </a:r>
            <a:r>
              <a:rPr lang="en-US" dirty="0" err="1" smtClean="0"/>
              <a:t>prolearn.dcs.warwick.ac.uk</a:t>
            </a:r>
            <a:r>
              <a:rPr lang="en-US" dirty="0" smtClean="0"/>
              <a:t>/MOT/</a:t>
            </a:r>
            <a:r>
              <a:rPr lang="en-US" dirty="0" err="1" smtClean="0"/>
              <a:t>Mot_Usage.pdf</a:t>
            </a:r>
            <a:r>
              <a:rPr lang="en-US" dirty="0" smtClean="0"/>
              <a:t> for a complete description of how to use this tool.</a:t>
            </a:r>
          </a:p>
          <a:p>
            <a:endParaRPr lang="en-US" dirty="0" smtClean="0"/>
          </a:p>
          <a:p>
            <a:r>
              <a:rPr lang="en-US" dirty="0" smtClean="0"/>
              <a:t>The resulting application is special purpose, like</a:t>
            </a:r>
            <a:r>
              <a:rPr lang="en-US" baseline="0" dirty="0" smtClean="0"/>
              <a:t> the authoring environment.</a:t>
            </a:r>
            <a:endParaRPr lang="en-US" dirty="0"/>
          </a:p>
        </p:txBody>
      </p:sp>
      <p:sp>
        <p:nvSpPr>
          <p:cNvPr id="4" name="Slide Number Placeholder 3"/>
          <p:cNvSpPr>
            <a:spLocks noGrp="1"/>
          </p:cNvSpPr>
          <p:nvPr>
            <p:ph type="sldNum" sz="quarter" idx="10"/>
          </p:nvPr>
        </p:nvSpPr>
        <p:spPr/>
        <p:txBody>
          <a:bodyPr/>
          <a:lstStyle/>
          <a:p>
            <a:fld id="{439FDE88-9CE9-524C-ADD8-A1CA69206FA3}" type="slidenum">
              <a:rPr lang="en-US" smtClean="0"/>
              <a:t>6</a:t>
            </a:fld>
            <a:endParaRPr lang="en-US"/>
          </a:p>
        </p:txBody>
      </p:sp>
    </p:spTree>
    <p:extLst>
      <p:ext uri="{BB962C8B-B14F-4D97-AF65-F5344CB8AC3E}">
        <p14:creationId xmlns:p14="http://schemas.microsoft.com/office/powerpoint/2010/main" val="3312704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AHA! and later GALE a graphical and simple to use tool is</a:t>
            </a:r>
            <a:r>
              <a:rPr lang="en-US" baseline="0" dirty="0" smtClean="0"/>
              <a:t> used to create the conceptual structure and to draw concept-relationships.</a:t>
            </a:r>
          </a:p>
          <a:p>
            <a:r>
              <a:rPr lang="en-US" baseline="0" dirty="0" smtClean="0"/>
              <a:t>Non-technical authors only need to use the graphical tool, whereas technical authors can create their own templates for new adaptation rules.</a:t>
            </a:r>
          </a:p>
          <a:p>
            <a:r>
              <a:rPr lang="en-US" baseline="0" dirty="0" smtClean="0"/>
              <a:t>The image shows the AHA! graph author tool. It is easier to use than the GAT authoring environment developed in the GRAPPLE project.</a:t>
            </a:r>
            <a:endParaRPr lang="en-US" dirty="0"/>
          </a:p>
        </p:txBody>
      </p:sp>
      <p:sp>
        <p:nvSpPr>
          <p:cNvPr id="4" name="Slide Number Placeholder 3"/>
          <p:cNvSpPr>
            <a:spLocks noGrp="1"/>
          </p:cNvSpPr>
          <p:nvPr>
            <p:ph type="sldNum" sz="quarter" idx="10"/>
          </p:nvPr>
        </p:nvSpPr>
        <p:spPr/>
        <p:txBody>
          <a:bodyPr/>
          <a:lstStyle/>
          <a:p>
            <a:fld id="{439FDE88-9CE9-524C-ADD8-A1CA69206FA3}" type="slidenum">
              <a:rPr lang="en-US" smtClean="0"/>
              <a:t>7</a:t>
            </a:fld>
            <a:endParaRPr lang="en-US"/>
          </a:p>
        </p:txBody>
      </p:sp>
    </p:spTree>
    <p:extLst>
      <p:ext uri="{BB962C8B-B14F-4D97-AF65-F5344CB8AC3E}">
        <p14:creationId xmlns:p14="http://schemas.microsoft.com/office/powerpoint/2010/main" val="331270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9FDE88-9CE9-524C-ADD8-A1CA69206FA3}" type="slidenum">
              <a:rPr lang="en-US" smtClean="0"/>
              <a:t>8</a:t>
            </a:fld>
            <a:endParaRPr lang="en-US"/>
          </a:p>
        </p:txBody>
      </p:sp>
    </p:spTree>
    <p:extLst>
      <p:ext uri="{BB962C8B-B14F-4D97-AF65-F5344CB8AC3E}">
        <p14:creationId xmlns:p14="http://schemas.microsoft.com/office/powerpoint/2010/main" val="3395490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Scrutability</a:t>
            </a:r>
            <a:r>
              <a:rPr lang="en-US" dirty="0" smtClean="0"/>
              <a:t> is a non-existent English</a:t>
            </a:r>
            <a:r>
              <a:rPr lang="en-US" baseline="0" dirty="0" smtClean="0"/>
              <a:t> word. To scrutinize means to be allowed to inspect in detail, and in adaptive systems we also include the ability to correct after inspection.</a:t>
            </a:r>
          </a:p>
          <a:p>
            <a:r>
              <a:rPr lang="en-US" baseline="0" dirty="0" smtClean="0"/>
              <a:t>In order to be able to scrutinize information from an adaptive system it is important that this information is presented in a way the end-user can understand. In the GALE system the “status” plugin allows you to inspect the user model data associated with a certain concept. This results in the information that is displayed on the slide. Needless to say this is hard for an end-user to understand.</a:t>
            </a:r>
          </a:p>
          <a:p>
            <a:endParaRPr lang="en-US" baseline="0" dirty="0" smtClean="0"/>
          </a:p>
          <a:p>
            <a:r>
              <a:rPr lang="en-US" baseline="0" dirty="0" err="1" smtClean="0"/>
              <a:t>Scrutability</a:t>
            </a:r>
            <a:r>
              <a:rPr lang="en-US" baseline="0" dirty="0" smtClean="0"/>
              <a:t> is concerned with </a:t>
            </a:r>
            <a:r>
              <a:rPr lang="en-US" i="1" baseline="0" dirty="0" smtClean="0"/>
              <a:t>providing users insight into their user model</a:t>
            </a:r>
            <a:r>
              <a:rPr lang="en-US" i="0" baseline="0" dirty="0" smtClean="0"/>
              <a:t> and this is more than displaying some raw user model data.</a:t>
            </a:r>
            <a:endParaRPr lang="en-US" dirty="0"/>
          </a:p>
        </p:txBody>
      </p:sp>
      <p:sp>
        <p:nvSpPr>
          <p:cNvPr id="4" name="Slide Number Placeholder 3"/>
          <p:cNvSpPr>
            <a:spLocks noGrp="1"/>
          </p:cNvSpPr>
          <p:nvPr>
            <p:ph type="sldNum" sz="quarter" idx="10"/>
          </p:nvPr>
        </p:nvSpPr>
        <p:spPr/>
        <p:txBody>
          <a:bodyPr/>
          <a:lstStyle/>
          <a:p>
            <a:fld id="{439FDE88-9CE9-524C-ADD8-A1CA69206FA3}" type="slidenum">
              <a:rPr lang="en-US" smtClean="0"/>
              <a:t>9</a:t>
            </a:fld>
            <a:endParaRPr lang="en-US"/>
          </a:p>
        </p:txBody>
      </p:sp>
    </p:spTree>
    <p:extLst>
      <p:ext uri="{BB962C8B-B14F-4D97-AF65-F5344CB8AC3E}">
        <p14:creationId xmlns:p14="http://schemas.microsoft.com/office/powerpoint/2010/main" val="353405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web-plaatj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76900" y="1286410"/>
            <a:ext cx="3463925" cy="3981637"/>
          </a:xfrm>
          <a:prstGeom prst="rect">
            <a:avLst/>
          </a:prstGeom>
        </p:spPr>
      </p:pic>
      <p:pic>
        <p:nvPicPr>
          <p:cNvPr id="50185" name="Picture 9" descr="blue title"/>
          <p:cNvPicPr>
            <a:picLocks noChangeAspect="1" noChangeArrowheads="1"/>
          </p:cNvPicPr>
          <p:nvPr/>
        </p:nvPicPr>
        <p:blipFill>
          <a:blip r:embed="rId3"/>
          <a:srcRect/>
          <a:stretch>
            <a:fillRect/>
          </a:stretch>
        </p:blipFill>
        <p:spPr bwMode="auto">
          <a:xfrm>
            <a:off x="0" y="0"/>
            <a:ext cx="9140825" cy="6854825"/>
          </a:xfrm>
          <a:prstGeom prst="rect">
            <a:avLst/>
          </a:prstGeom>
          <a:noFill/>
        </p:spPr>
      </p:pic>
      <p:sp>
        <p:nvSpPr>
          <p:cNvPr id="50178" name="Rectangle 2"/>
          <p:cNvSpPr>
            <a:spLocks noGrp="1" noChangeArrowheads="1"/>
          </p:cNvSpPr>
          <p:nvPr>
            <p:ph type="ctrTitle"/>
          </p:nvPr>
        </p:nvSpPr>
        <p:spPr>
          <a:xfrm>
            <a:off x="611188" y="1619250"/>
            <a:ext cx="5616575" cy="1470025"/>
          </a:xfrm>
        </p:spPr>
        <p:txBody>
          <a:bodyPr anchor="t"/>
          <a:lstStyle>
            <a:lvl1pPr>
              <a:defRPr/>
            </a:lvl1pPr>
          </a:lstStyle>
          <a:p>
            <a:r>
              <a:rPr lang="en-US" smtClean="0"/>
              <a:t>Click to edit Master title style</a:t>
            </a:r>
            <a:endParaRPr lang="nl-NL"/>
          </a:p>
        </p:txBody>
      </p:sp>
      <p:sp>
        <p:nvSpPr>
          <p:cNvPr id="501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r>
              <a:rPr lang="en-US" smtClean="0"/>
              <a:t>Click to edit Master subtitle style</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smtClean="0"/>
            </a:lvl1pPr>
          </a:lstStyle>
          <a:p>
            <a:fld id="{EEFABD55-1257-B140-A144-ADC1E3C792B6}" type="slidenum">
              <a:rPr lang="en-US" smtClean="0"/>
              <a:t>‹#›</a:t>
            </a:fld>
            <a:endParaRPr lang="en-US"/>
          </a:p>
        </p:txBody>
      </p:sp>
      <p:sp>
        <p:nvSpPr>
          <p:cNvPr id="6" name="Date Placeholder 5"/>
          <p:cNvSpPr>
            <a:spLocks noGrp="1"/>
          </p:cNvSpPr>
          <p:nvPr>
            <p:ph type="dt" sz="half" idx="12"/>
          </p:nvPr>
        </p:nvSpPr>
        <p:spPr/>
        <p:txBody>
          <a:bodyPr/>
          <a:lstStyle>
            <a:lvl1pPr>
              <a:defRPr smtClean="0"/>
            </a:lvl1pPr>
          </a:lstStyle>
          <a:p>
            <a:fld id="{BD40B99D-119A-EA4F-A385-B8E1D682B2D3}" type="datetimeFigureOut">
              <a:rPr lang="en-US" smtClean="0"/>
              <a:t>14/11/13</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0"/>
            <a:ext cx="2005012" cy="5738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0"/>
            <a:ext cx="5867400" cy="5738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smtClean="0"/>
            </a:lvl1pPr>
          </a:lstStyle>
          <a:p>
            <a:fld id="{EEFABD55-1257-B140-A144-ADC1E3C792B6}" type="slidenum">
              <a:rPr lang="en-US" smtClean="0"/>
              <a:t>‹#›</a:t>
            </a:fld>
            <a:endParaRPr lang="en-US"/>
          </a:p>
        </p:txBody>
      </p:sp>
      <p:sp>
        <p:nvSpPr>
          <p:cNvPr id="6" name="Date Placeholder 5"/>
          <p:cNvSpPr>
            <a:spLocks noGrp="1"/>
          </p:cNvSpPr>
          <p:nvPr>
            <p:ph type="dt" sz="half" idx="12"/>
          </p:nvPr>
        </p:nvSpPr>
        <p:spPr/>
        <p:txBody>
          <a:bodyPr/>
          <a:lstStyle>
            <a:lvl1pPr>
              <a:defRPr smtClean="0"/>
            </a:lvl1pPr>
          </a:lstStyle>
          <a:p>
            <a:fld id="{BD40B99D-119A-EA4F-A385-B8E1D682B2D3}" type="datetimeFigureOut">
              <a:rPr lang="en-US" smtClean="0"/>
              <a:t>14/11/13</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smtClean="0"/>
            </a:lvl1pPr>
          </a:lstStyle>
          <a:p>
            <a:fld id="{EEFABD55-1257-B140-A144-ADC1E3C792B6}" type="slidenum">
              <a:rPr lang="en-US" smtClean="0"/>
              <a:t>‹#›</a:t>
            </a:fld>
            <a:endParaRPr lang="en-US"/>
          </a:p>
        </p:txBody>
      </p:sp>
      <p:sp>
        <p:nvSpPr>
          <p:cNvPr id="6" name="Date Placeholder 5"/>
          <p:cNvSpPr>
            <a:spLocks noGrp="1"/>
          </p:cNvSpPr>
          <p:nvPr>
            <p:ph type="dt" sz="half" idx="12"/>
          </p:nvPr>
        </p:nvSpPr>
        <p:spPr/>
        <p:txBody>
          <a:bodyPr/>
          <a:lstStyle>
            <a:lvl1pPr>
              <a:defRPr smtClean="0"/>
            </a:lvl1pPr>
          </a:lstStyle>
          <a:p>
            <a:fld id="{BD40B99D-119A-EA4F-A385-B8E1D682B2D3}" type="datetimeFigureOut">
              <a:rPr lang="en-US" smtClean="0"/>
              <a:t>14/11/13</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smtClean="0"/>
            </a:lvl1pPr>
          </a:lstStyle>
          <a:p>
            <a:fld id="{EEFABD55-1257-B140-A144-ADC1E3C792B6}" type="slidenum">
              <a:rPr lang="en-US" smtClean="0"/>
              <a:t>‹#›</a:t>
            </a:fld>
            <a:endParaRPr lang="en-US"/>
          </a:p>
        </p:txBody>
      </p:sp>
      <p:sp>
        <p:nvSpPr>
          <p:cNvPr id="6" name="Date Placeholder 5"/>
          <p:cNvSpPr>
            <a:spLocks noGrp="1"/>
          </p:cNvSpPr>
          <p:nvPr>
            <p:ph type="dt" sz="half" idx="12"/>
          </p:nvPr>
        </p:nvSpPr>
        <p:spPr/>
        <p:txBody>
          <a:bodyPr/>
          <a:lstStyle>
            <a:lvl1pPr>
              <a:defRPr smtClean="0"/>
            </a:lvl1pPr>
          </a:lstStyle>
          <a:p>
            <a:fld id="{BD40B99D-119A-EA4F-A385-B8E1D682B2D3}" type="datetimeFigureOut">
              <a:rPr lang="en-US" smtClean="0"/>
              <a:t>14/11/13</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196975"/>
            <a:ext cx="3919537" cy="4541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196975"/>
            <a:ext cx="3921125" cy="4541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fld id="{EEFABD55-1257-B140-A144-ADC1E3C792B6}" type="slidenum">
              <a:rPr lang="en-US" smtClean="0"/>
              <a:t>‹#›</a:t>
            </a:fld>
            <a:endParaRPr lang="en-US"/>
          </a:p>
        </p:txBody>
      </p:sp>
      <p:sp>
        <p:nvSpPr>
          <p:cNvPr id="7" name="Date Placeholder 6"/>
          <p:cNvSpPr>
            <a:spLocks noGrp="1"/>
          </p:cNvSpPr>
          <p:nvPr>
            <p:ph type="dt" sz="half" idx="12"/>
          </p:nvPr>
        </p:nvSpPr>
        <p:spPr/>
        <p:txBody>
          <a:bodyPr/>
          <a:lstStyle>
            <a:lvl1pPr>
              <a:defRPr smtClean="0"/>
            </a:lvl1pPr>
          </a:lstStyle>
          <a:p>
            <a:fld id="{BD40B99D-119A-EA4F-A385-B8E1D682B2D3}" type="datetimeFigureOut">
              <a:rPr lang="en-US" smtClean="0"/>
              <a:t>14/11/13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smtClean="0"/>
            </a:lvl1pPr>
          </a:lstStyle>
          <a:p>
            <a:fld id="{EEFABD55-1257-B140-A144-ADC1E3C792B6}" type="slidenum">
              <a:rPr lang="en-US" smtClean="0"/>
              <a:t>‹#›</a:t>
            </a:fld>
            <a:endParaRPr lang="en-US"/>
          </a:p>
        </p:txBody>
      </p:sp>
      <p:sp>
        <p:nvSpPr>
          <p:cNvPr id="9" name="Date Placeholder 8"/>
          <p:cNvSpPr>
            <a:spLocks noGrp="1"/>
          </p:cNvSpPr>
          <p:nvPr>
            <p:ph type="dt" sz="half" idx="12"/>
          </p:nvPr>
        </p:nvSpPr>
        <p:spPr/>
        <p:txBody>
          <a:bodyPr/>
          <a:lstStyle>
            <a:lvl1pPr>
              <a:defRPr smtClean="0"/>
            </a:lvl1pPr>
          </a:lstStyle>
          <a:p>
            <a:fld id="{BD40B99D-119A-EA4F-A385-B8E1D682B2D3}" type="datetimeFigureOut">
              <a:rPr lang="en-US" smtClean="0"/>
              <a:t>14/11/13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smtClean="0"/>
            </a:lvl1pPr>
          </a:lstStyle>
          <a:p>
            <a:fld id="{EEFABD55-1257-B140-A144-ADC1E3C792B6}" type="slidenum">
              <a:rPr lang="en-US" smtClean="0"/>
              <a:t>‹#›</a:t>
            </a:fld>
            <a:endParaRPr lang="en-US"/>
          </a:p>
        </p:txBody>
      </p:sp>
      <p:sp>
        <p:nvSpPr>
          <p:cNvPr id="5" name="Date Placeholder 4"/>
          <p:cNvSpPr>
            <a:spLocks noGrp="1"/>
          </p:cNvSpPr>
          <p:nvPr>
            <p:ph type="dt" sz="half" idx="12"/>
          </p:nvPr>
        </p:nvSpPr>
        <p:spPr/>
        <p:txBody>
          <a:bodyPr/>
          <a:lstStyle>
            <a:lvl1pPr>
              <a:defRPr smtClean="0"/>
            </a:lvl1pPr>
          </a:lstStyle>
          <a:p>
            <a:fld id="{BD40B99D-119A-EA4F-A385-B8E1D682B2D3}" type="datetimeFigureOut">
              <a:rPr lang="en-US" smtClean="0"/>
              <a:t>14/11/13</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smtClean="0"/>
            </a:lvl1pPr>
          </a:lstStyle>
          <a:p>
            <a:fld id="{EEFABD55-1257-B140-A144-ADC1E3C792B6}" type="slidenum">
              <a:rPr lang="en-US" smtClean="0"/>
              <a:t>‹#›</a:t>
            </a:fld>
            <a:endParaRPr lang="en-US"/>
          </a:p>
        </p:txBody>
      </p:sp>
      <p:sp>
        <p:nvSpPr>
          <p:cNvPr id="4" name="Date Placeholder 3"/>
          <p:cNvSpPr>
            <a:spLocks noGrp="1"/>
          </p:cNvSpPr>
          <p:nvPr>
            <p:ph type="dt" sz="half" idx="12"/>
          </p:nvPr>
        </p:nvSpPr>
        <p:spPr/>
        <p:txBody>
          <a:bodyPr/>
          <a:lstStyle>
            <a:lvl1pPr>
              <a:defRPr smtClean="0"/>
            </a:lvl1pPr>
          </a:lstStyle>
          <a:p>
            <a:fld id="{BD40B99D-119A-EA4F-A385-B8E1D682B2D3}" type="datetimeFigureOut">
              <a:rPr lang="en-US" smtClean="0"/>
              <a:t>14/11/13</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fld id="{EEFABD55-1257-B140-A144-ADC1E3C792B6}" type="slidenum">
              <a:rPr lang="en-US" smtClean="0"/>
              <a:t>‹#›</a:t>
            </a:fld>
            <a:endParaRPr lang="en-US"/>
          </a:p>
        </p:txBody>
      </p:sp>
      <p:sp>
        <p:nvSpPr>
          <p:cNvPr id="7" name="Date Placeholder 6"/>
          <p:cNvSpPr>
            <a:spLocks noGrp="1"/>
          </p:cNvSpPr>
          <p:nvPr>
            <p:ph type="dt" sz="half" idx="12"/>
          </p:nvPr>
        </p:nvSpPr>
        <p:spPr/>
        <p:txBody>
          <a:bodyPr/>
          <a:lstStyle>
            <a:lvl1pPr>
              <a:defRPr smtClean="0"/>
            </a:lvl1pPr>
          </a:lstStyle>
          <a:p>
            <a:fld id="{BD40B99D-119A-EA4F-A385-B8E1D682B2D3}" type="datetimeFigureOut">
              <a:rPr lang="en-US" smtClean="0"/>
              <a:t>14/11/13</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fld id="{EEFABD55-1257-B140-A144-ADC1E3C792B6}" type="slidenum">
              <a:rPr lang="en-US" smtClean="0"/>
              <a:t>‹#›</a:t>
            </a:fld>
            <a:endParaRPr lang="en-US"/>
          </a:p>
        </p:txBody>
      </p:sp>
      <p:sp>
        <p:nvSpPr>
          <p:cNvPr id="7" name="Date Placeholder 6"/>
          <p:cNvSpPr>
            <a:spLocks noGrp="1"/>
          </p:cNvSpPr>
          <p:nvPr>
            <p:ph type="dt" sz="half" idx="12"/>
          </p:nvPr>
        </p:nvSpPr>
        <p:spPr/>
        <p:txBody>
          <a:bodyPr/>
          <a:lstStyle>
            <a:lvl1pPr>
              <a:defRPr smtClean="0"/>
            </a:lvl1pPr>
          </a:lstStyle>
          <a:p>
            <a:fld id="{BD40B99D-119A-EA4F-A385-B8E1D682B2D3}" type="datetimeFigureOut">
              <a:rPr lang="en-US" smtClean="0"/>
              <a:t>14/11/13</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49169" name="Picture 17" descr="blue bar small"/>
          <p:cNvPicPr>
            <a:picLocks noChangeAspect="1" noChangeArrowheads="1"/>
          </p:cNvPicPr>
          <p:nvPr/>
        </p:nvPicPr>
        <p:blipFill>
          <a:blip r:embed="rId13"/>
          <a:srcRect/>
          <a:stretch>
            <a:fillRect/>
          </a:stretch>
        </p:blipFill>
        <p:spPr bwMode="auto">
          <a:xfrm>
            <a:off x="0" y="0"/>
            <a:ext cx="8982075" cy="895350"/>
          </a:xfrm>
          <a:prstGeom prst="rect">
            <a:avLst/>
          </a:prstGeom>
          <a:noFill/>
        </p:spPr>
      </p:pic>
      <p:sp>
        <p:nvSpPr>
          <p:cNvPr id="49156" name="Rectangle 4"/>
          <p:cNvSpPr>
            <a:spLocks noGrp="1" noChangeArrowheads="1"/>
          </p:cNvSpPr>
          <p:nvPr>
            <p:ph type="title"/>
          </p:nvPr>
        </p:nvSpPr>
        <p:spPr bwMode="auto">
          <a:xfrm>
            <a:off x="611188" y="0"/>
            <a:ext cx="8024812" cy="8953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te bewerken</a:t>
            </a:r>
          </a:p>
        </p:txBody>
      </p:sp>
      <p:sp>
        <p:nvSpPr>
          <p:cNvPr id="49158" name="Rectangle 6"/>
          <p:cNvSpPr>
            <a:spLocks noGrp="1" noChangeArrowheads="1"/>
          </p:cNvSpPr>
          <p:nvPr>
            <p:ph type="ftr" sz="quarter" idx="3"/>
          </p:nvPr>
        </p:nvSpPr>
        <p:spPr bwMode="auto">
          <a:xfrm>
            <a:off x="179388" y="6548438"/>
            <a:ext cx="2879725"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lvl1pPr>
          </a:lstStyle>
          <a:p>
            <a:endParaRPr lang="en-US"/>
          </a:p>
        </p:txBody>
      </p:sp>
      <p:sp>
        <p:nvSpPr>
          <p:cNvPr id="49159" name="Rectangle 7"/>
          <p:cNvSpPr>
            <a:spLocks noGrp="1" noChangeArrowheads="1"/>
          </p:cNvSpPr>
          <p:nvPr>
            <p:ph type="sldNum" sz="quarter" idx="4"/>
          </p:nvPr>
        </p:nvSpPr>
        <p:spPr bwMode="auto">
          <a:xfrm>
            <a:off x="3670300" y="6567488"/>
            <a:ext cx="576263"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accent2"/>
                </a:solidFill>
              </a:defRPr>
            </a:lvl1pPr>
          </a:lstStyle>
          <a:p>
            <a:fld id="{EEFABD55-1257-B140-A144-ADC1E3C792B6}" type="slidenum">
              <a:rPr lang="en-US" smtClean="0"/>
              <a:t>‹#›</a:t>
            </a:fld>
            <a:endParaRPr lang="en-US"/>
          </a:p>
        </p:txBody>
      </p:sp>
      <p:pic>
        <p:nvPicPr>
          <p:cNvPr id="49163" name="Picture 11" descr="logo"/>
          <p:cNvPicPr>
            <a:picLocks noChangeAspect="1" noChangeArrowheads="1"/>
          </p:cNvPicPr>
          <p:nvPr/>
        </p:nvPicPr>
        <p:blipFill>
          <a:blip r:embed="rId14"/>
          <a:srcRect/>
          <a:stretch>
            <a:fillRect/>
          </a:stretch>
        </p:blipFill>
        <p:spPr bwMode="auto">
          <a:xfrm>
            <a:off x="7016750" y="6332538"/>
            <a:ext cx="2030413" cy="431800"/>
          </a:xfrm>
          <a:prstGeom prst="rect">
            <a:avLst/>
          </a:prstGeom>
          <a:noFill/>
        </p:spPr>
      </p:pic>
      <p:sp>
        <p:nvSpPr>
          <p:cNvPr id="49165" name="Rectangle 13"/>
          <p:cNvSpPr>
            <a:spLocks noGrp="1" noChangeArrowheads="1"/>
          </p:cNvSpPr>
          <p:nvPr>
            <p:ph type="dt" sz="half" idx="2"/>
          </p:nvPr>
        </p:nvSpPr>
        <p:spPr bwMode="auto">
          <a:xfrm>
            <a:off x="3130550" y="6567488"/>
            <a:ext cx="53975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accent2"/>
                </a:solidFill>
              </a:defRPr>
            </a:lvl1pPr>
          </a:lstStyle>
          <a:p>
            <a:fld id="{BD40B99D-119A-EA4F-A385-B8E1D682B2D3}" type="datetimeFigureOut">
              <a:rPr lang="en-US" smtClean="0"/>
              <a:t>14/11/13</a:t>
            </a:fld>
            <a:endParaRPr lang="en-US"/>
          </a:p>
        </p:txBody>
      </p:sp>
      <p:sp>
        <p:nvSpPr>
          <p:cNvPr id="49167" name="Rectangle 15"/>
          <p:cNvSpPr>
            <a:spLocks noGrp="1" noChangeArrowheads="1"/>
          </p:cNvSpPr>
          <p:nvPr>
            <p:ph type="body" idx="1"/>
          </p:nvPr>
        </p:nvSpPr>
        <p:spPr bwMode="auto">
          <a:xfrm>
            <a:off x="611188" y="1196975"/>
            <a:ext cx="7993062" cy="45418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268288" indent="-268288" algn="l" rtl="0" eaLnBrk="1" fontAlgn="base" hangingPunct="1">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eaLnBrk="1" fontAlgn="base" hangingPunct="1">
        <a:spcBef>
          <a:spcPct val="20000"/>
        </a:spcBef>
        <a:spcAft>
          <a:spcPct val="0"/>
        </a:spcAft>
        <a:buClr>
          <a:schemeClr val="tx1"/>
        </a:buClr>
        <a:buChar char="•"/>
        <a:defRPr sz="2200" b="1">
          <a:solidFill>
            <a:schemeClr val="tx1"/>
          </a:solidFill>
          <a:latin typeface="+mn-lt"/>
          <a:ea typeface="ＭＳ Ｐゴシック" charset="-128"/>
        </a:defRPr>
      </a:lvl2pPr>
      <a:lvl3pPr marL="814388" indent="-277813" algn="l" rtl="0" eaLnBrk="1" fontAlgn="base" hangingPunct="1">
        <a:spcBef>
          <a:spcPct val="20000"/>
        </a:spcBef>
        <a:spcAft>
          <a:spcPct val="0"/>
        </a:spcAft>
        <a:buClr>
          <a:schemeClr val="tx1"/>
        </a:buClr>
        <a:buFont typeface="Arial" charset="0"/>
        <a:buChar char="−"/>
        <a:defRPr sz="2200" b="1">
          <a:solidFill>
            <a:schemeClr val="tx1"/>
          </a:solidFill>
          <a:latin typeface="+mn-lt"/>
          <a:ea typeface="ＭＳ Ｐゴシック" charset="-128"/>
        </a:defRPr>
      </a:lvl3pPr>
      <a:lvl4pPr marL="1069975" indent="-254000" algn="l" rtl="0" eaLnBrk="1" fontAlgn="base" hangingPunct="1">
        <a:spcBef>
          <a:spcPct val="20000"/>
        </a:spcBef>
        <a:spcAft>
          <a:spcPct val="0"/>
        </a:spcAft>
        <a:buClr>
          <a:schemeClr val="tx1"/>
        </a:buClr>
        <a:buFont typeface="Arial" charset="0"/>
        <a:buChar char="−"/>
        <a:defRPr sz="2200" b="1">
          <a:solidFill>
            <a:schemeClr val="tx1"/>
          </a:solidFill>
          <a:latin typeface="+mn-lt"/>
          <a:ea typeface="ＭＳ Ｐゴシック" charset="-128"/>
        </a:defRPr>
      </a:lvl4pPr>
      <a:lvl5pPr marL="13493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ea typeface="ＭＳ Ｐゴシック" charset="-128"/>
        </a:defRPr>
      </a:lvl5pPr>
      <a:lvl6pPr marL="18065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ea typeface="ＭＳ Ｐゴシック" charset="-128"/>
        </a:defRPr>
      </a:lvl6pPr>
      <a:lvl7pPr marL="22637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ea typeface="ＭＳ Ｐゴシック" charset="-128"/>
        </a:defRPr>
      </a:lvl7pPr>
      <a:lvl8pPr marL="27209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ea typeface="ＭＳ Ｐゴシック" charset="-128"/>
        </a:defRPr>
      </a:lvl8pPr>
      <a:lvl9pPr marL="31781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smtClean="0"/>
              <a:t>The future of adaptation (in the on-line world)</a:t>
            </a:r>
            <a:endParaRPr lang="en-US" sz="4000" dirty="0"/>
          </a:p>
        </p:txBody>
      </p:sp>
      <p:sp>
        <p:nvSpPr>
          <p:cNvPr id="3" name="Subtitle 2"/>
          <p:cNvSpPr>
            <a:spLocks noGrp="1"/>
          </p:cNvSpPr>
          <p:nvPr>
            <p:ph type="subTitle" idx="1"/>
          </p:nvPr>
        </p:nvSpPr>
        <p:spPr>
          <a:xfrm>
            <a:off x="611188" y="3565583"/>
            <a:ext cx="5113337" cy="1534101"/>
          </a:xfrm>
        </p:spPr>
        <p:txBody>
          <a:bodyPr/>
          <a:lstStyle/>
          <a:p>
            <a:r>
              <a:rPr lang="en-US" dirty="0" smtClean="0"/>
              <a:t>Prof. dr. Paul De Bra</a:t>
            </a:r>
          </a:p>
          <a:p>
            <a:r>
              <a:rPr lang="en-US" dirty="0" smtClean="0"/>
              <a:t>Web Engineering Group</a:t>
            </a:r>
          </a:p>
          <a:p>
            <a:r>
              <a:rPr lang="en-US" dirty="0" smtClean="0"/>
              <a:t>Eindhoven University of Technology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issues in </a:t>
            </a:r>
            <a:r>
              <a:rPr lang="en-US" dirty="0" err="1" smtClean="0"/>
              <a:t>scrutability</a:t>
            </a:r>
            <a:endParaRPr lang="en-US" dirty="0"/>
          </a:p>
        </p:txBody>
      </p:sp>
      <p:sp>
        <p:nvSpPr>
          <p:cNvPr id="3" name="Content Placeholder 2"/>
          <p:cNvSpPr>
            <a:spLocks noGrp="1"/>
          </p:cNvSpPr>
          <p:nvPr>
            <p:ph idx="1"/>
          </p:nvPr>
        </p:nvSpPr>
        <p:spPr/>
        <p:txBody>
          <a:bodyPr/>
          <a:lstStyle/>
          <a:p>
            <a:r>
              <a:rPr lang="en-US" dirty="0" smtClean="0"/>
              <a:t>selecting meaningful data (user model attributes)</a:t>
            </a:r>
          </a:p>
          <a:p>
            <a:pPr lvl="1"/>
            <a:r>
              <a:rPr lang="en-US" dirty="0" smtClean="0"/>
              <a:t>e.g. from the example: </a:t>
            </a:r>
            <a:r>
              <a:rPr lang="en-US" i="1" dirty="0" smtClean="0"/>
              <a:t>own-knowledge </a:t>
            </a:r>
            <a:r>
              <a:rPr lang="en-US" dirty="0" smtClean="0"/>
              <a:t>(stored), </a:t>
            </a:r>
            <a:r>
              <a:rPr lang="en-US" i="1" dirty="0" smtClean="0"/>
              <a:t>knowledge</a:t>
            </a:r>
            <a:r>
              <a:rPr lang="en-US" dirty="0" smtClean="0"/>
              <a:t> (not stored but computed), </a:t>
            </a:r>
            <a:r>
              <a:rPr lang="en-US" i="1" dirty="0" smtClean="0"/>
              <a:t>suitability</a:t>
            </a:r>
            <a:endParaRPr lang="en-US" dirty="0" smtClean="0"/>
          </a:p>
          <a:p>
            <a:r>
              <a:rPr lang="en-US" dirty="0" smtClean="0"/>
              <a:t>visualization of these data</a:t>
            </a:r>
          </a:p>
          <a:p>
            <a:pPr lvl="1"/>
            <a:r>
              <a:rPr lang="en-US" dirty="0" smtClean="0"/>
              <a:t>show domain model graphically</a:t>
            </a:r>
          </a:p>
          <a:p>
            <a:pPr lvl="1"/>
            <a:r>
              <a:rPr lang="en-US" dirty="0" smtClean="0"/>
              <a:t>zoom in/out to show user model information</a:t>
            </a:r>
          </a:p>
          <a:p>
            <a:r>
              <a:rPr lang="en-US" dirty="0" smtClean="0"/>
              <a:t>allow selected updates/corrections</a:t>
            </a:r>
          </a:p>
          <a:p>
            <a:pPr lvl="1"/>
            <a:r>
              <a:rPr lang="en-US" dirty="0" smtClean="0"/>
              <a:t>e.g. correct </a:t>
            </a:r>
            <a:r>
              <a:rPr lang="en-US" i="1" dirty="0" smtClean="0"/>
              <a:t>preferences</a:t>
            </a:r>
            <a:r>
              <a:rPr lang="en-US" dirty="0" smtClean="0"/>
              <a:t> and </a:t>
            </a:r>
            <a:r>
              <a:rPr lang="en-US" i="1" dirty="0" smtClean="0"/>
              <a:t>background knowledge</a:t>
            </a:r>
            <a:endParaRPr lang="en-US" dirty="0" smtClean="0"/>
          </a:p>
          <a:p>
            <a:pPr lvl="1"/>
            <a:r>
              <a:rPr lang="en-US" dirty="0" smtClean="0"/>
              <a:t>e.g. not allow updates of </a:t>
            </a:r>
            <a:r>
              <a:rPr lang="en-US" i="1" dirty="0" smtClean="0"/>
              <a:t>knowledge</a:t>
            </a:r>
            <a:endParaRPr lang="en-US" dirty="0"/>
          </a:p>
          <a:p>
            <a:endParaRPr lang="en-US" dirty="0"/>
          </a:p>
        </p:txBody>
      </p:sp>
    </p:spTree>
    <p:extLst>
      <p:ext uri="{BB962C8B-B14F-4D97-AF65-F5344CB8AC3E}">
        <p14:creationId xmlns:p14="http://schemas.microsoft.com/office/powerpoint/2010/main" val="39579624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compile state-of-the-art overview</a:t>
            </a:r>
            <a:endParaRPr lang="en-US" dirty="0"/>
          </a:p>
        </p:txBody>
      </p:sp>
      <p:sp>
        <p:nvSpPr>
          <p:cNvPr id="3" name="Content Placeholder 2"/>
          <p:cNvSpPr>
            <a:spLocks noGrp="1"/>
          </p:cNvSpPr>
          <p:nvPr>
            <p:ph idx="1"/>
          </p:nvPr>
        </p:nvSpPr>
        <p:spPr/>
        <p:txBody>
          <a:bodyPr/>
          <a:lstStyle/>
          <a:p>
            <a:r>
              <a:rPr lang="en-US" dirty="0" smtClean="0"/>
              <a:t>Google for user model </a:t>
            </a:r>
            <a:r>
              <a:rPr lang="en-US" dirty="0" err="1" smtClean="0"/>
              <a:t>scrutability</a:t>
            </a:r>
            <a:endParaRPr lang="en-US" dirty="0" smtClean="0"/>
          </a:p>
          <a:p>
            <a:pPr lvl="1"/>
            <a:r>
              <a:rPr lang="en-US" dirty="0"/>
              <a:t>look for </a:t>
            </a:r>
            <a:r>
              <a:rPr lang="en-US" dirty="0" smtClean="0"/>
              <a:t>papers about </a:t>
            </a:r>
            <a:r>
              <a:rPr lang="en-US" dirty="0" err="1" smtClean="0"/>
              <a:t>scrutability</a:t>
            </a:r>
            <a:r>
              <a:rPr lang="en-US" dirty="0" smtClean="0"/>
              <a:t>: selection, presentation, updates</a:t>
            </a:r>
            <a:endParaRPr lang="en-US" dirty="0"/>
          </a:p>
          <a:p>
            <a:pPr lvl="1"/>
            <a:r>
              <a:rPr lang="en-US" dirty="0"/>
              <a:t>make a comparison of </a:t>
            </a:r>
            <a:r>
              <a:rPr lang="en-US" dirty="0" smtClean="0"/>
              <a:t>different approaches you find</a:t>
            </a:r>
          </a:p>
          <a:p>
            <a:pPr lvl="1"/>
            <a:r>
              <a:rPr lang="en-US" dirty="0" smtClean="0"/>
              <a:t>sketch </a:t>
            </a:r>
            <a:r>
              <a:rPr lang="en-US" dirty="0"/>
              <a:t>a design for an “ideal” </a:t>
            </a:r>
            <a:r>
              <a:rPr lang="en-US" dirty="0" err="1" smtClean="0"/>
              <a:t>scrutability</a:t>
            </a:r>
            <a:r>
              <a:rPr lang="en-US" dirty="0" smtClean="0"/>
              <a:t> extension for our GALE system</a:t>
            </a:r>
          </a:p>
          <a:p>
            <a:pPr lvl="1"/>
            <a:endParaRPr lang="en-US" dirty="0"/>
          </a:p>
          <a:p>
            <a:pPr marL="269875" lvl="1" indent="0">
              <a:buNone/>
            </a:pPr>
            <a:r>
              <a:rPr lang="en-US" dirty="0" smtClean="0"/>
              <a:t>(for info on GALE see </a:t>
            </a:r>
            <a:r>
              <a:rPr lang="en-US" dirty="0" err="1" smtClean="0"/>
              <a:t>gale.win.tue.nl</a:t>
            </a:r>
            <a:r>
              <a:rPr lang="en-US" dirty="0" smtClean="0"/>
              <a:t>)</a:t>
            </a:r>
          </a:p>
          <a:p>
            <a:pPr marL="269875" lvl="1" indent="0">
              <a:buNone/>
            </a:pPr>
            <a:r>
              <a:rPr lang="en-US" dirty="0" smtClean="0"/>
              <a:t>This assignment may lead to a master project about learning analytics dashboards</a:t>
            </a:r>
            <a:endParaRPr lang="en-US" dirty="0"/>
          </a:p>
        </p:txBody>
      </p:sp>
    </p:spTree>
    <p:extLst>
      <p:ext uri="{BB962C8B-B14F-4D97-AF65-F5344CB8AC3E}">
        <p14:creationId xmlns:p14="http://schemas.microsoft.com/office/powerpoint/2010/main" val="40079268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model sharing (users and applications)</a:t>
            </a:r>
            <a:endParaRPr lang="en-US" dirty="0"/>
          </a:p>
        </p:txBody>
      </p:sp>
      <p:sp>
        <p:nvSpPr>
          <p:cNvPr id="3" name="Content Placeholder 2"/>
          <p:cNvSpPr>
            <a:spLocks noGrp="1"/>
          </p:cNvSpPr>
          <p:nvPr>
            <p:ph idx="1"/>
          </p:nvPr>
        </p:nvSpPr>
        <p:spPr>
          <a:xfrm>
            <a:off x="611188" y="1196975"/>
            <a:ext cx="8189912" cy="4541838"/>
          </a:xfrm>
        </p:spPr>
        <p:txBody>
          <a:bodyPr/>
          <a:lstStyle/>
          <a:p>
            <a:r>
              <a:rPr lang="en-US" dirty="0" smtClean="0"/>
              <a:t>Many adaptive systems disallow user model sharing</a:t>
            </a:r>
          </a:p>
          <a:p>
            <a:pPr lvl="1"/>
            <a:r>
              <a:rPr lang="en-US" dirty="0" smtClean="0"/>
              <a:t>but sharing profiles between different applications is interesting (and allowed but still experimental)</a:t>
            </a:r>
          </a:p>
          <a:p>
            <a:r>
              <a:rPr lang="en-US" dirty="0" smtClean="0"/>
              <a:t>Collaborative filtering requires user model sharing</a:t>
            </a:r>
          </a:p>
          <a:p>
            <a:pPr lvl="1"/>
            <a:r>
              <a:rPr lang="en-US" dirty="0" smtClean="0"/>
              <a:t>here sharing of user models of different users is needed</a:t>
            </a:r>
          </a:p>
          <a:p>
            <a:r>
              <a:rPr lang="en-US" dirty="0" smtClean="0"/>
              <a:t>A </a:t>
            </a:r>
            <a:r>
              <a:rPr lang="en-US" i="1" dirty="0" smtClean="0"/>
              <a:t>generic user modeling platform</a:t>
            </a:r>
            <a:r>
              <a:rPr lang="en-US" dirty="0" smtClean="0"/>
              <a:t> must be capable of both sharing between applications and between users</a:t>
            </a:r>
          </a:p>
          <a:p>
            <a:pPr lvl="1"/>
            <a:r>
              <a:rPr lang="en-US" dirty="0" smtClean="0"/>
              <a:t>example: GUMF, developed in the GRAPPLE project</a:t>
            </a:r>
            <a:br>
              <a:rPr lang="en-US" dirty="0" smtClean="0"/>
            </a:br>
            <a:r>
              <a:rPr lang="en-US" dirty="0" smtClean="0"/>
              <a:t>(build on GUMO, and later developed into </a:t>
            </a:r>
            <a:r>
              <a:rPr lang="en-US" dirty="0" err="1" smtClean="0"/>
              <a:t>Mypes</a:t>
            </a:r>
            <a:r>
              <a:rPr lang="en-US" dirty="0" smtClean="0"/>
              <a:t>)</a:t>
            </a:r>
          </a:p>
          <a:p>
            <a:pPr lvl="1"/>
            <a:r>
              <a:rPr lang="en-US" dirty="0" smtClean="0"/>
              <a:t>other research e.g. by </a:t>
            </a:r>
            <a:r>
              <a:rPr lang="en-US" dirty="0" err="1" smtClean="0"/>
              <a:t>Kuflik</a:t>
            </a:r>
            <a:endParaRPr lang="en-US" dirty="0"/>
          </a:p>
        </p:txBody>
      </p:sp>
    </p:spTree>
    <p:extLst>
      <p:ext uri="{BB962C8B-B14F-4D97-AF65-F5344CB8AC3E}">
        <p14:creationId xmlns:p14="http://schemas.microsoft.com/office/powerpoint/2010/main" val="5246107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compile state-of-the-art overview</a:t>
            </a:r>
            <a:endParaRPr lang="en-US" dirty="0"/>
          </a:p>
        </p:txBody>
      </p:sp>
      <p:sp>
        <p:nvSpPr>
          <p:cNvPr id="3" name="Content Placeholder 2"/>
          <p:cNvSpPr>
            <a:spLocks noGrp="1"/>
          </p:cNvSpPr>
          <p:nvPr>
            <p:ph idx="1"/>
          </p:nvPr>
        </p:nvSpPr>
        <p:spPr/>
        <p:txBody>
          <a:bodyPr/>
          <a:lstStyle/>
          <a:p>
            <a:r>
              <a:rPr lang="en-US" dirty="0" smtClean="0"/>
              <a:t>Google for user model sharing</a:t>
            </a:r>
          </a:p>
          <a:p>
            <a:pPr lvl="1"/>
            <a:r>
              <a:rPr lang="en-US" dirty="0"/>
              <a:t>look for </a:t>
            </a:r>
            <a:r>
              <a:rPr lang="en-US" dirty="0" smtClean="0"/>
              <a:t>papers about user model sharing (both between applications and between users)</a:t>
            </a:r>
          </a:p>
          <a:p>
            <a:pPr lvl="1"/>
            <a:r>
              <a:rPr lang="en-US" dirty="0" smtClean="0"/>
              <a:t>also look for papers about collaborative filtering</a:t>
            </a:r>
            <a:endParaRPr lang="en-US" dirty="0"/>
          </a:p>
          <a:p>
            <a:pPr lvl="1"/>
            <a:r>
              <a:rPr lang="en-US" dirty="0"/>
              <a:t>make a comparison of </a:t>
            </a:r>
            <a:r>
              <a:rPr lang="en-US" dirty="0" smtClean="0"/>
              <a:t>different approaches you find</a:t>
            </a:r>
          </a:p>
          <a:p>
            <a:pPr lvl="1"/>
            <a:r>
              <a:rPr lang="en-US" dirty="0" smtClean="0"/>
              <a:t>sketch how the two types of user model sharing could be added to the GALE system, while keeping control over privacy and security issues.</a:t>
            </a:r>
          </a:p>
          <a:p>
            <a:pPr lvl="1"/>
            <a:endParaRPr lang="en-US" dirty="0"/>
          </a:p>
          <a:p>
            <a:pPr marL="269875" lvl="1" indent="0">
              <a:buNone/>
            </a:pPr>
            <a:r>
              <a:rPr lang="en-US" dirty="0" smtClean="0"/>
              <a:t>(for info on GALE see </a:t>
            </a:r>
            <a:r>
              <a:rPr lang="en-US" dirty="0" err="1" smtClean="0"/>
              <a:t>gale.win.tue.nl</a:t>
            </a:r>
            <a:r>
              <a:rPr lang="en-US" dirty="0" smtClean="0"/>
              <a:t>)</a:t>
            </a:r>
          </a:p>
          <a:p>
            <a:pPr marL="269875" lvl="1" indent="0">
              <a:buNone/>
            </a:pPr>
            <a:r>
              <a:rPr lang="en-US" dirty="0" smtClean="0"/>
              <a:t>This assignment may lead to a master project working on user model sharing for GALE</a:t>
            </a:r>
            <a:endParaRPr lang="en-US" dirty="0"/>
          </a:p>
        </p:txBody>
      </p:sp>
    </p:spTree>
    <p:extLst>
      <p:ext uri="{BB962C8B-B14F-4D97-AF65-F5344CB8AC3E}">
        <p14:creationId xmlns:p14="http://schemas.microsoft.com/office/powerpoint/2010/main" val="169112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within-browser adaptation</a:t>
            </a:r>
            <a:endParaRPr lang="en-US" dirty="0"/>
          </a:p>
        </p:txBody>
      </p:sp>
      <p:sp>
        <p:nvSpPr>
          <p:cNvPr id="3" name="Content Placeholder 2"/>
          <p:cNvSpPr>
            <a:spLocks noGrp="1"/>
          </p:cNvSpPr>
          <p:nvPr>
            <p:ph idx="1"/>
          </p:nvPr>
        </p:nvSpPr>
        <p:spPr/>
        <p:txBody>
          <a:bodyPr/>
          <a:lstStyle/>
          <a:p>
            <a:r>
              <a:rPr lang="en-US" dirty="0" smtClean="0"/>
              <a:t>Current architecture:</a:t>
            </a:r>
          </a:p>
          <a:p>
            <a:pPr marL="727075" lvl="1" indent="-457200">
              <a:buFont typeface="+mj-lt"/>
              <a:buAutoNum type="arabicPeriod"/>
            </a:pPr>
            <a:r>
              <a:rPr lang="en-US" dirty="0" smtClean="0"/>
              <a:t>client sends request</a:t>
            </a:r>
          </a:p>
          <a:p>
            <a:pPr marL="727075" lvl="1" indent="-457200">
              <a:buFont typeface="+mj-lt"/>
              <a:buAutoNum type="arabicPeriod"/>
            </a:pPr>
            <a:r>
              <a:rPr lang="en-US" dirty="0" smtClean="0"/>
              <a:t>server updates user model</a:t>
            </a:r>
          </a:p>
          <a:p>
            <a:pPr marL="727075" lvl="1" indent="-457200">
              <a:buFont typeface="+mj-lt"/>
              <a:buAutoNum type="arabicPeriod"/>
            </a:pPr>
            <a:r>
              <a:rPr lang="en-US" dirty="0" smtClean="0"/>
              <a:t>server adaptively selects resources</a:t>
            </a:r>
          </a:p>
          <a:p>
            <a:pPr marL="727075" lvl="1" indent="-457200">
              <a:buFont typeface="+mj-lt"/>
              <a:buAutoNum type="arabicPeriod"/>
            </a:pPr>
            <a:r>
              <a:rPr lang="en-US" dirty="0" smtClean="0"/>
              <a:t>server updates resources</a:t>
            </a:r>
          </a:p>
          <a:p>
            <a:pPr marL="727075" lvl="1" indent="-457200">
              <a:buFont typeface="+mj-lt"/>
              <a:buAutoNum type="arabicPeriod"/>
            </a:pPr>
            <a:r>
              <a:rPr lang="en-US" dirty="0" smtClean="0"/>
              <a:t>server sends result to the client</a:t>
            </a:r>
          </a:p>
          <a:p>
            <a:r>
              <a:rPr lang="en-US" dirty="0" smtClean="0"/>
              <a:t>New architecture:</a:t>
            </a:r>
          </a:p>
          <a:p>
            <a:pPr marL="727075" lvl="1" indent="-457200">
              <a:buFont typeface="+mj-lt"/>
              <a:buAutoNum type="arabicPeriod"/>
            </a:pPr>
            <a:r>
              <a:rPr lang="en-US" dirty="0" smtClean="0"/>
              <a:t>client sends request</a:t>
            </a:r>
          </a:p>
          <a:p>
            <a:pPr marL="727075" lvl="1" indent="-457200">
              <a:buFont typeface="+mj-lt"/>
              <a:buAutoNum type="arabicPeriod"/>
            </a:pPr>
            <a:r>
              <a:rPr lang="en-US" dirty="0" smtClean="0"/>
              <a:t>client also updates local user model</a:t>
            </a:r>
          </a:p>
          <a:p>
            <a:pPr marL="727075" lvl="1" indent="-457200">
              <a:buFont typeface="+mj-lt"/>
              <a:buAutoNum type="arabicPeriod"/>
            </a:pPr>
            <a:r>
              <a:rPr lang="en-US" dirty="0" smtClean="0"/>
              <a:t>server adaptively selects resources and adaptation code and sends the result to the client</a:t>
            </a:r>
          </a:p>
          <a:p>
            <a:pPr marL="727075" lvl="1" indent="-457200">
              <a:buFont typeface="+mj-lt"/>
              <a:buAutoNum type="arabicPeriod"/>
            </a:pPr>
            <a:r>
              <a:rPr lang="en-US" dirty="0" smtClean="0"/>
              <a:t>client adapts resources using the code</a:t>
            </a:r>
          </a:p>
          <a:p>
            <a:pPr marL="727075" lvl="1" indent="-457200">
              <a:buFont typeface="+mj-lt"/>
              <a:buAutoNum type="arabicPeriod"/>
            </a:pPr>
            <a:endParaRPr lang="en-US" dirty="0"/>
          </a:p>
        </p:txBody>
      </p:sp>
    </p:spTree>
    <p:extLst>
      <p:ext uri="{BB962C8B-B14F-4D97-AF65-F5344CB8AC3E}">
        <p14:creationId xmlns:p14="http://schemas.microsoft.com/office/powerpoint/2010/main" val="8126195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study of the possibilities</a:t>
            </a:r>
            <a:endParaRPr lang="en-US" dirty="0"/>
          </a:p>
        </p:txBody>
      </p:sp>
      <p:sp>
        <p:nvSpPr>
          <p:cNvPr id="3" name="Content Placeholder 2"/>
          <p:cNvSpPr>
            <a:spLocks noGrp="1"/>
          </p:cNvSpPr>
          <p:nvPr>
            <p:ph idx="1"/>
          </p:nvPr>
        </p:nvSpPr>
        <p:spPr/>
        <p:txBody>
          <a:bodyPr/>
          <a:lstStyle/>
          <a:p>
            <a:r>
              <a:rPr lang="en-US" dirty="0" smtClean="0"/>
              <a:t>This is work with Alejandro Montes-Garcia</a:t>
            </a:r>
          </a:p>
          <a:p>
            <a:r>
              <a:rPr lang="en-US" dirty="0" smtClean="0"/>
              <a:t>Try to answer the following questions:</a:t>
            </a:r>
          </a:p>
          <a:p>
            <a:pPr lvl="1"/>
            <a:r>
              <a:rPr lang="en-US" dirty="0" smtClean="0"/>
              <a:t>what are the possibilities of “local storage” for client-side user modeling?</a:t>
            </a:r>
          </a:p>
          <a:p>
            <a:pPr lvl="1"/>
            <a:r>
              <a:rPr lang="en-US" dirty="0" smtClean="0"/>
              <a:t>how would a “slider” to gradually move between client-side and server-side user modeling work?</a:t>
            </a:r>
          </a:p>
          <a:p>
            <a:pPr lvl="1"/>
            <a:r>
              <a:rPr lang="en-US" dirty="0" smtClean="0"/>
              <a:t>how can a client prevent adaptation code from stealing local user model data?</a:t>
            </a:r>
          </a:p>
          <a:p>
            <a:pPr lvl="1"/>
            <a:r>
              <a:rPr lang="en-US" dirty="0" smtClean="0"/>
              <a:t>how can a client mask user model data from being discovered by monitoring just the requests?</a:t>
            </a:r>
          </a:p>
          <a:p>
            <a:pPr lvl="1"/>
            <a:r>
              <a:rPr lang="en-US" dirty="0" smtClean="0"/>
              <a:t>any other question you come up with yourself…</a:t>
            </a:r>
          </a:p>
          <a:p>
            <a:r>
              <a:rPr lang="en-US" dirty="0" smtClean="0"/>
              <a:t>This assignment may lead to a master project in the context of the </a:t>
            </a:r>
            <a:r>
              <a:rPr lang="en-US" dirty="0" err="1" smtClean="0"/>
              <a:t>WiBAF</a:t>
            </a:r>
            <a:r>
              <a:rPr lang="en-US" dirty="0" smtClean="0"/>
              <a:t> Impulse project</a:t>
            </a:r>
            <a:endParaRPr lang="en-US" dirty="0"/>
          </a:p>
        </p:txBody>
      </p:sp>
    </p:spTree>
    <p:extLst>
      <p:ext uri="{BB962C8B-B14F-4D97-AF65-F5344CB8AC3E}">
        <p14:creationId xmlns:p14="http://schemas.microsoft.com/office/powerpoint/2010/main" val="15908612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analytics tools for application designers</a:t>
            </a:r>
            <a:endParaRPr lang="en-US" dirty="0"/>
          </a:p>
        </p:txBody>
      </p:sp>
      <p:sp>
        <p:nvSpPr>
          <p:cNvPr id="3" name="Content Placeholder 2"/>
          <p:cNvSpPr>
            <a:spLocks noGrp="1"/>
          </p:cNvSpPr>
          <p:nvPr>
            <p:ph idx="1"/>
          </p:nvPr>
        </p:nvSpPr>
        <p:spPr/>
        <p:txBody>
          <a:bodyPr/>
          <a:lstStyle/>
          <a:p>
            <a:r>
              <a:rPr lang="en-US" dirty="0" smtClean="0"/>
              <a:t>Question: “How is my adaptive site being used?”</a:t>
            </a:r>
          </a:p>
          <a:p>
            <a:r>
              <a:rPr lang="en-US" dirty="0" smtClean="0"/>
              <a:t>Underlying question: “Is my design any good?”</a:t>
            </a:r>
          </a:p>
          <a:p>
            <a:r>
              <a:rPr lang="en-US" dirty="0" smtClean="0"/>
              <a:t>Example: the hypermedia course (2ID65)</a:t>
            </a:r>
          </a:p>
          <a:p>
            <a:pPr lvl="1"/>
            <a:r>
              <a:rPr lang="en-US" dirty="0" smtClean="0"/>
              <a:t>Three </a:t>
            </a:r>
            <a:r>
              <a:rPr lang="en-US" dirty="0"/>
              <a:t>forms of adaptation:</a:t>
            </a:r>
          </a:p>
          <a:p>
            <a:pPr lvl="2"/>
            <a:r>
              <a:rPr lang="en-US" dirty="0"/>
              <a:t>content adaptation: </a:t>
            </a:r>
            <a:r>
              <a:rPr lang="en-US" i="1" dirty="0"/>
              <a:t>conditional inclusion of fragments</a:t>
            </a:r>
            <a:endParaRPr lang="en-US" dirty="0"/>
          </a:p>
          <a:p>
            <a:pPr lvl="2"/>
            <a:r>
              <a:rPr lang="en-US" dirty="0"/>
              <a:t>link adaptation: </a:t>
            </a:r>
            <a:r>
              <a:rPr lang="en-US" i="1" dirty="0"/>
              <a:t>link annotation</a:t>
            </a:r>
            <a:r>
              <a:rPr lang="en-US" dirty="0"/>
              <a:t> through link colors:</a:t>
            </a:r>
            <a:br>
              <a:rPr lang="en-US" dirty="0"/>
            </a:br>
            <a:r>
              <a:rPr lang="en-US" i="1" dirty="0">
                <a:solidFill>
                  <a:srgbClr val="3366FF"/>
                </a:solidFill>
              </a:rPr>
              <a:t>good</a:t>
            </a:r>
            <a:r>
              <a:rPr lang="en-US" dirty="0"/>
              <a:t>, </a:t>
            </a:r>
            <a:r>
              <a:rPr lang="en-US" i="1" dirty="0">
                <a:solidFill>
                  <a:srgbClr val="660066"/>
                </a:solidFill>
              </a:rPr>
              <a:t>neutral</a:t>
            </a:r>
            <a:r>
              <a:rPr lang="en-US" dirty="0">
                <a:solidFill>
                  <a:srgbClr val="660066"/>
                </a:solidFill>
              </a:rPr>
              <a:t> </a:t>
            </a:r>
            <a:r>
              <a:rPr lang="en-US" dirty="0"/>
              <a:t>or </a:t>
            </a:r>
            <a:r>
              <a:rPr lang="en-US" i="1" dirty="0">
                <a:solidFill>
                  <a:schemeClr val="accent4"/>
                </a:solidFill>
              </a:rPr>
              <a:t>bad</a:t>
            </a:r>
            <a:endParaRPr lang="en-US" dirty="0"/>
          </a:p>
          <a:p>
            <a:pPr lvl="2"/>
            <a:r>
              <a:rPr lang="en-US" dirty="0"/>
              <a:t>layout adaptation: </a:t>
            </a:r>
            <a:r>
              <a:rPr lang="en-US" i="1" dirty="0"/>
              <a:t>navigation menu</a:t>
            </a:r>
            <a:r>
              <a:rPr lang="en-US" dirty="0"/>
              <a:t> appears only after the first three chapters have been studied</a:t>
            </a:r>
          </a:p>
          <a:p>
            <a:pPr lvl="1"/>
            <a:r>
              <a:rPr lang="en-US" dirty="0"/>
              <a:t>Adaptation based on:</a:t>
            </a:r>
          </a:p>
          <a:p>
            <a:pPr lvl="2"/>
            <a:r>
              <a:rPr lang="en-US" i="1" dirty="0"/>
              <a:t>prerequisites</a:t>
            </a:r>
            <a:r>
              <a:rPr lang="en-US" dirty="0"/>
              <a:t>: what have you read before?</a:t>
            </a:r>
          </a:p>
          <a:p>
            <a:pPr lvl="2"/>
            <a:r>
              <a:rPr lang="en-US" i="1" dirty="0"/>
              <a:t>tests</a:t>
            </a:r>
            <a:r>
              <a:rPr lang="en-US" dirty="0"/>
              <a:t>: have you taken the test of certain chapters?</a:t>
            </a:r>
            <a:endParaRPr lang="en-US" i="1" dirty="0"/>
          </a:p>
          <a:p>
            <a:pPr lvl="1"/>
            <a:endParaRPr lang="en-US" dirty="0"/>
          </a:p>
        </p:txBody>
      </p:sp>
    </p:spTree>
    <p:extLst>
      <p:ext uri="{BB962C8B-B14F-4D97-AF65-F5344CB8AC3E}">
        <p14:creationId xmlns:p14="http://schemas.microsoft.com/office/powerpoint/2010/main" val="14502901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adaptation fails…</a:t>
            </a:r>
            <a:endParaRPr lang="en-US" dirty="0"/>
          </a:p>
        </p:txBody>
      </p:sp>
      <p:sp>
        <p:nvSpPr>
          <p:cNvPr id="3" name="Content Placeholder 2"/>
          <p:cNvSpPr>
            <a:spLocks noGrp="1"/>
          </p:cNvSpPr>
          <p:nvPr>
            <p:ph idx="1"/>
          </p:nvPr>
        </p:nvSpPr>
        <p:spPr/>
        <p:txBody>
          <a:bodyPr/>
          <a:lstStyle/>
          <a:p>
            <a:r>
              <a:rPr lang="en-US" dirty="0" smtClean="0"/>
              <a:t>Example: the 2ID65 course was served through AHA!, the Adaptive Hypermedia Architecture (Open Source, from TU/e)</a:t>
            </a:r>
          </a:p>
          <a:p>
            <a:r>
              <a:rPr lang="en-US" dirty="0" smtClean="0"/>
              <a:t>Data log analysis:</a:t>
            </a:r>
          </a:p>
          <a:p>
            <a:pPr lvl="1"/>
            <a:r>
              <a:rPr lang="en-US" dirty="0" smtClean="0"/>
              <a:t>Logs were used from the course offering in 2007/2008;</a:t>
            </a:r>
          </a:p>
          <a:p>
            <a:pPr lvl="1"/>
            <a:r>
              <a:rPr lang="en-US" dirty="0" smtClean="0"/>
              <a:t>We used 76 out of 127 students (76 with sufficiently complete records)</a:t>
            </a:r>
          </a:p>
          <a:p>
            <a:pPr lvl="1"/>
            <a:r>
              <a:rPr lang="en-US" dirty="0" smtClean="0"/>
              <a:t>We used 34.850 (from the total of 62.993) log entries</a:t>
            </a:r>
          </a:p>
          <a:p>
            <a:r>
              <a:rPr lang="en-US" dirty="0" smtClean="0"/>
              <a:t>Logs were used to find out whether students followed the link annotation “advice”</a:t>
            </a:r>
            <a:endParaRPr lang="en-US" dirty="0"/>
          </a:p>
        </p:txBody>
      </p:sp>
    </p:spTree>
    <p:extLst>
      <p:ext uri="{BB962C8B-B14F-4D97-AF65-F5344CB8AC3E}">
        <p14:creationId xmlns:p14="http://schemas.microsoft.com/office/powerpoint/2010/main" val="561448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of link annotation</a:t>
            </a:r>
            <a:endParaRPr lang="en-US" dirty="0"/>
          </a:p>
        </p:txBody>
      </p:sp>
      <p:sp>
        <p:nvSpPr>
          <p:cNvPr id="5" name="AutoShape 16"/>
          <p:cNvSpPr>
            <a:spLocks noChangeArrowheads="1"/>
          </p:cNvSpPr>
          <p:nvPr/>
        </p:nvSpPr>
        <p:spPr bwMode="auto">
          <a:xfrm rot="2765398">
            <a:off x="1116013" y="4005263"/>
            <a:ext cx="792162" cy="576262"/>
          </a:xfrm>
          <a:prstGeom prst="rightArrow">
            <a:avLst>
              <a:gd name="adj1" fmla="val 50000"/>
              <a:gd name="adj2" fmla="val 34366"/>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7" name="Text Box 15"/>
          <p:cNvSpPr txBox="1">
            <a:spLocks noChangeArrowheads="1"/>
          </p:cNvSpPr>
          <p:nvPr/>
        </p:nvSpPr>
        <p:spPr bwMode="auto">
          <a:xfrm rot="19045757">
            <a:off x="-396875" y="2930525"/>
            <a:ext cx="3978275" cy="427038"/>
          </a:xfrm>
          <a:prstGeom prst="rect">
            <a:avLst/>
          </a:prstGeom>
          <a:noFill/>
          <a:ln w="9525">
            <a:noFill/>
            <a:miter lim="800000"/>
            <a:headEnd/>
            <a:tailEnd/>
          </a:ln>
          <a:effectLst/>
        </p:spPr>
        <p:txBody>
          <a:bodyPr wrap="none">
            <a:prstTxWarp prst="textNoShape">
              <a:avLst/>
            </a:prstTxWarp>
            <a:spAutoFit/>
          </a:bodyPr>
          <a:lstStyle/>
          <a:p>
            <a:r>
              <a:rPr lang="pt-BR" sz="2200" b="1" dirty="0" err="1">
                <a:solidFill>
                  <a:srgbClr val="FF0000"/>
                </a:solidFill>
              </a:rPr>
              <a:t>Roughly</a:t>
            </a:r>
            <a:r>
              <a:rPr lang="pt-BR" sz="2200" b="1" dirty="0">
                <a:solidFill>
                  <a:srgbClr val="FF0000"/>
                </a:solidFill>
              </a:rPr>
              <a:t> 20% </a:t>
            </a:r>
            <a:r>
              <a:rPr lang="pt-BR" sz="2200" b="1" dirty="0" err="1">
                <a:solidFill>
                  <a:srgbClr val="FF0000"/>
                </a:solidFill>
              </a:rPr>
              <a:t>of</a:t>
            </a:r>
            <a:r>
              <a:rPr lang="pt-BR" sz="2200" b="1" dirty="0">
                <a:solidFill>
                  <a:srgbClr val="FF0000"/>
                </a:solidFill>
              </a:rPr>
              <a:t> BAD </a:t>
            </a:r>
            <a:r>
              <a:rPr lang="pt-BR" sz="2200" b="1" dirty="0" err="1">
                <a:solidFill>
                  <a:srgbClr val="FF0000"/>
                </a:solidFill>
              </a:rPr>
              <a:t>access</a:t>
            </a:r>
            <a:endParaRPr lang="pt-BR" sz="2200" b="1" dirty="0">
              <a:solidFill>
                <a:srgbClr val="FF0000"/>
              </a:solidFill>
            </a:endParaRPr>
          </a:p>
        </p:txBody>
      </p:sp>
      <p:graphicFrame>
        <p:nvGraphicFramePr>
          <p:cNvPr id="45058" name="Object 2"/>
          <p:cNvGraphicFramePr>
            <a:graphicFrameLocks noChangeAspect="1"/>
          </p:cNvGraphicFramePr>
          <p:nvPr/>
        </p:nvGraphicFramePr>
        <p:xfrm>
          <a:off x="0" y="1393825"/>
          <a:ext cx="8604250" cy="5461000"/>
        </p:xfrm>
        <a:graphic>
          <a:graphicData uri="http://schemas.openxmlformats.org/presentationml/2006/ole">
            <mc:AlternateContent xmlns:mc="http://schemas.openxmlformats.org/markup-compatibility/2006">
              <mc:Choice xmlns:v="urn:schemas-microsoft-com:vml" Requires="v">
                <p:oleObj spid="_x0000_s1054" name="Worksheet" r:id="rId5" imgW="6162624" imgH="5819843" progId="Excel.Sheet.8">
                  <p:embed/>
                </p:oleObj>
              </mc:Choice>
              <mc:Fallback>
                <p:oleObj name="Worksheet" r:id="rId5" imgW="6162624" imgH="5819843"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93825"/>
                        <a:ext cx="8604250"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729227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analysis</a:t>
            </a:r>
            <a:endParaRPr lang="en-US" dirty="0"/>
          </a:p>
        </p:txBody>
      </p:sp>
      <p:sp>
        <p:nvSpPr>
          <p:cNvPr id="3" name="Content Placeholder 2"/>
          <p:cNvSpPr>
            <a:spLocks noGrp="1"/>
          </p:cNvSpPr>
          <p:nvPr>
            <p:ph idx="1"/>
          </p:nvPr>
        </p:nvSpPr>
        <p:spPr/>
        <p:txBody>
          <a:bodyPr/>
          <a:lstStyle/>
          <a:p>
            <a:pPr>
              <a:buClr>
                <a:srgbClr val="892727"/>
              </a:buClr>
            </a:pPr>
            <a:r>
              <a:rPr lang="pt-BR" dirty="0" err="1" smtClean="0">
                <a:solidFill>
                  <a:srgbClr val="040776"/>
                </a:solidFill>
              </a:rPr>
              <a:t>Adaptive</a:t>
            </a:r>
            <a:r>
              <a:rPr lang="pt-BR" dirty="0" smtClean="0">
                <a:solidFill>
                  <a:srgbClr val="040776"/>
                </a:solidFill>
              </a:rPr>
              <a:t> </a:t>
            </a:r>
            <a:r>
              <a:rPr lang="pt-BR" dirty="0" err="1" smtClean="0">
                <a:solidFill>
                  <a:srgbClr val="040776"/>
                </a:solidFill>
              </a:rPr>
              <a:t>Hypermedia</a:t>
            </a:r>
            <a:r>
              <a:rPr lang="pt-BR" dirty="0" smtClean="0">
                <a:solidFill>
                  <a:srgbClr val="040776"/>
                </a:solidFill>
              </a:rPr>
              <a:t> </a:t>
            </a:r>
            <a:r>
              <a:rPr lang="pt-BR" dirty="0" err="1" smtClean="0">
                <a:solidFill>
                  <a:srgbClr val="040776"/>
                </a:solidFill>
              </a:rPr>
              <a:t>Concept</a:t>
            </a:r>
            <a:endParaRPr lang="pt-BR" dirty="0" smtClean="0">
              <a:solidFill>
                <a:srgbClr val="040776"/>
              </a:solidFill>
            </a:endParaRPr>
          </a:p>
          <a:p>
            <a:pPr lvl="1">
              <a:buClr>
                <a:srgbClr val="892727"/>
              </a:buClr>
            </a:pPr>
            <a:r>
              <a:rPr lang="pt-BR" dirty="0" smtClean="0">
                <a:solidFill>
                  <a:srgbClr val="040776"/>
                </a:solidFill>
              </a:rPr>
              <a:t>30% </a:t>
            </a:r>
            <a:r>
              <a:rPr lang="pt-BR" dirty="0" err="1" smtClean="0">
                <a:solidFill>
                  <a:srgbClr val="040776"/>
                </a:solidFill>
              </a:rPr>
              <a:t>of</a:t>
            </a:r>
            <a:r>
              <a:rPr lang="pt-BR" dirty="0" smtClean="0">
                <a:solidFill>
                  <a:srgbClr val="040776"/>
                </a:solidFill>
              </a:rPr>
              <a:t> </a:t>
            </a:r>
            <a:r>
              <a:rPr lang="pt-BR" dirty="0" err="1" smtClean="0">
                <a:solidFill>
                  <a:srgbClr val="040776"/>
                </a:solidFill>
              </a:rPr>
              <a:t>the</a:t>
            </a:r>
            <a:r>
              <a:rPr lang="pt-BR" dirty="0" smtClean="0">
                <a:solidFill>
                  <a:srgbClr val="040776"/>
                </a:solidFill>
              </a:rPr>
              <a:t> </a:t>
            </a:r>
            <a:r>
              <a:rPr lang="pt-BR" dirty="0" err="1" smtClean="0">
                <a:solidFill>
                  <a:srgbClr val="040776"/>
                </a:solidFill>
              </a:rPr>
              <a:t>students</a:t>
            </a:r>
            <a:r>
              <a:rPr lang="pt-BR" dirty="0" smtClean="0">
                <a:solidFill>
                  <a:srgbClr val="040776"/>
                </a:solidFill>
              </a:rPr>
              <a:t> </a:t>
            </a:r>
            <a:r>
              <a:rPr lang="pt-BR" dirty="0" err="1" smtClean="0">
                <a:solidFill>
                  <a:srgbClr val="040776"/>
                </a:solidFill>
              </a:rPr>
              <a:t>accessed</a:t>
            </a:r>
            <a:r>
              <a:rPr lang="pt-BR" dirty="0" smtClean="0">
                <a:solidFill>
                  <a:srgbClr val="040776"/>
                </a:solidFill>
              </a:rPr>
              <a:t> via </a:t>
            </a:r>
            <a:r>
              <a:rPr lang="pt-BR" i="1" dirty="0" err="1" smtClean="0">
                <a:solidFill>
                  <a:srgbClr val="040776"/>
                </a:solidFill>
              </a:rPr>
              <a:t>bad</a:t>
            </a:r>
            <a:r>
              <a:rPr lang="pt-BR" i="1" dirty="0" smtClean="0">
                <a:solidFill>
                  <a:srgbClr val="040776"/>
                </a:solidFill>
              </a:rPr>
              <a:t> links</a:t>
            </a:r>
            <a:endParaRPr lang="pt-BR" dirty="0" smtClean="0">
              <a:solidFill>
                <a:srgbClr val="040776"/>
              </a:solidFill>
            </a:endParaRPr>
          </a:p>
          <a:p>
            <a:pPr lvl="1">
              <a:buClr>
                <a:srgbClr val="892727"/>
              </a:buClr>
            </a:pPr>
            <a:r>
              <a:rPr lang="pt-BR" dirty="0" err="1" smtClean="0">
                <a:solidFill>
                  <a:srgbClr val="040776"/>
                </a:solidFill>
              </a:rPr>
              <a:t>Students</a:t>
            </a:r>
            <a:r>
              <a:rPr lang="pt-BR" dirty="0" smtClean="0">
                <a:solidFill>
                  <a:srgbClr val="040776"/>
                </a:solidFill>
              </a:rPr>
              <a:t> </a:t>
            </a:r>
            <a:r>
              <a:rPr lang="pt-BR" dirty="0" err="1" smtClean="0">
                <a:solidFill>
                  <a:srgbClr val="040776"/>
                </a:solidFill>
              </a:rPr>
              <a:t>also</a:t>
            </a:r>
            <a:r>
              <a:rPr lang="pt-BR" dirty="0" smtClean="0">
                <a:solidFill>
                  <a:srgbClr val="040776"/>
                </a:solidFill>
              </a:rPr>
              <a:t> </a:t>
            </a:r>
            <a:r>
              <a:rPr lang="pt-BR" dirty="0" err="1" smtClean="0">
                <a:solidFill>
                  <a:srgbClr val="040776"/>
                </a:solidFill>
              </a:rPr>
              <a:t>followed</a:t>
            </a:r>
            <a:r>
              <a:rPr lang="pt-BR" dirty="0" smtClean="0">
                <a:solidFill>
                  <a:srgbClr val="040776"/>
                </a:solidFill>
              </a:rPr>
              <a:t> </a:t>
            </a:r>
            <a:r>
              <a:rPr lang="pt-BR" dirty="0" err="1" smtClean="0">
                <a:solidFill>
                  <a:srgbClr val="040776"/>
                </a:solidFill>
              </a:rPr>
              <a:t>subconcepts</a:t>
            </a:r>
            <a:r>
              <a:rPr lang="pt-BR" dirty="0" smtClean="0">
                <a:solidFill>
                  <a:srgbClr val="040776"/>
                </a:solidFill>
              </a:rPr>
              <a:t> via </a:t>
            </a:r>
            <a:r>
              <a:rPr lang="pt-BR" dirty="0" err="1" smtClean="0">
                <a:solidFill>
                  <a:srgbClr val="040776"/>
                </a:solidFill>
              </a:rPr>
              <a:t>bad</a:t>
            </a:r>
            <a:r>
              <a:rPr lang="pt-BR" dirty="0" smtClean="0">
                <a:solidFill>
                  <a:srgbClr val="040776"/>
                </a:solidFill>
              </a:rPr>
              <a:t> links</a:t>
            </a:r>
          </a:p>
          <a:p>
            <a:pPr lvl="1">
              <a:buClr>
                <a:srgbClr val="892727"/>
              </a:buClr>
            </a:pPr>
            <a:r>
              <a:rPr lang="en-US" dirty="0">
                <a:solidFill>
                  <a:srgbClr val="040776"/>
                </a:solidFill>
              </a:rPr>
              <a:t>Largest in-degree for </a:t>
            </a:r>
            <a:r>
              <a:rPr lang="en-US" i="1" dirty="0">
                <a:solidFill>
                  <a:srgbClr val="040776"/>
                </a:solidFill>
              </a:rPr>
              <a:t>non-recommended</a:t>
            </a:r>
            <a:r>
              <a:rPr lang="en-US" dirty="0">
                <a:solidFill>
                  <a:srgbClr val="040776"/>
                </a:solidFill>
              </a:rPr>
              <a:t> concept and 5th largest in-degree overall</a:t>
            </a:r>
          </a:p>
          <a:p>
            <a:pPr lvl="2">
              <a:buClr>
                <a:srgbClr val="892727"/>
              </a:buClr>
            </a:pPr>
            <a:r>
              <a:rPr lang="en-US" dirty="0">
                <a:solidFill>
                  <a:srgbClr val="040776"/>
                </a:solidFill>
              </a:rPr>
              <a:t>Concepts that are mentioned often appear to </a:t>
            </a:r>
            <a:r>
              <a:rPr lang="en-US" i="1" dirty="0">
                <a:solidFill>
                  <a:srgbClr val="040776"/>
                </a:solidFill>
              </a:rPr>
              <a:t>invite</a:t>
            </a:r>
            <a:r>
              <a:rPr lang="en-US" dirty="0">
                <a:solidFill>
                  <a:srgbClr val="040776"/>
                </a:solidFill>
              </a:rPr>
              <a:t> users to visit them, despite not being </a:t>
            </a:r>
            <a:r>
              <a:rPr lang="en-US" dirty="0" smtClean="0">
                <a:solidFill>
                  <a:srgbClr val="040776"/>
                </a:solidFill>
              </a:rPr>
              <a:t>recommended</a:t>
            </a:r>
            <a:endParaRPr lang="pt-BR" dirty="0" smtClean="0">
              <a:solidFill>
                <a:srgbClr val="040776"/>
              </a:solidFill>
            </a:endParaRPr>
          </a:p>
          <a:p>
            <a:pPr>
              <a:buClr>
                <a:srgbClr val="892727"/>
              </a:buClr>
            </a:pPr>
            <a:r>
              <a:rPr lang="pt-BR" dirty="0" err="1" smtClean="0">
                <a:solidFill>
                  <a:srgbClr val="040776"/>
                </a:solidFill>
              </a:rPr>
              <a:t>Other</a:t>
            </a:r>
            <a:r>
              <a:rPr lang="pt-BR" dirty="0" smtClean="0">
                <a:solidFill>
                  <a:srgbClr val="040776"/>
                </a:solidFill>
              </a:rPr>
              <a:t> </a:t>
            </a:r>
            <a:r>
              <a:rPr lang="pt-BR" dirty="0" err="1" smtClean="0">
                <a:solidFill>
                  <a:srgbClr val="040776"/>
                </a:solidFill>
              </a:rPr>
              <a:t>concepts</a:t>
            </a:r>
            <a:r>
              <a:rPr lang="pt-BR" dirty="0" smtClean="0">
                <a:solidFill>
                  <a:srgbClr val="040776"/>
                </a:solidFill>
              </a:rPr>
              <a:t> (</a:t>
            </a:r>
            <a:r>
              <a:rPr lang="pt-BR" dirty="0" err="1" smtClean="0">
                <a:solidFill>
                  <a:srgbClr val="040776"/>
                </a:solidFill>
              </a:rPr>
              <a:t>together</a:t>
            </a:r>
            <a:r>
              <a:rPr lang="pt-BR" dirty="0" smtClean="0">
                <a:solidFill>
                  <a:srgbClr val="040776"/>
                </a:solidFill>
              </a:rPr>
              <a:t>) </a:t>
            </a:r>
            <a:r>
              <a:rPr lang="pt-BR" dirty="0" err="1" smtClean="0">
                <a:solidFill>
                  <a:srgbClr val="040776"/>
                </a:solidFill>
              </a:rPr>
              <a:t>averaged</a:t>
            </a:r>
            <a:r>
              <a:rPr lang="pt-BR" dirty="0" smtClean="0">
                <a:solidFill>
                  <a:srgbClr val="040776"/>
                </a:solidFill>
              </a:rPr>
              <a:t> 1.5 </a:t>
            </a:r>
            <a:r>
              <a:rPr lang="pt-BR" dirty="0" err="1" smtClean="0">
                <a:solidFill>
                  <a:srgbClr val="040776"/>
                </a:solidFill>
              </a:rPr>
              <a:t>access</a:t>
            </a:r>
            <a:r>
              <a:rPr lang="pt-BR" dirty="0" smtClean="0">
                <a:solidFill>
                  <a:srgbClr val="040776"/>
                </a:solidFill>
              </a:rPr>
              <a:t> per </a:t>
            </a:r>
            <a:r>
              <a:rPr lang="pt-BR" dirty="0" err="1" smtClean="0">
                <a:solidFill>
                  <a:srgbClr val="040776"/>
                </a:solidFill>
              </a:rPr>
              <a:t>student</a:t>
            </a:r>
            <a:r>
              <a:rPr lang="pt-BR" dirty="0" smtClean="0">
                <a:solidFill>
                  <a:srgbClr val="040776"/>
                </a:solidFill>
              </a:rPr>
              <a:t> via </a:t>
            </a:r>
            <a:r>
              <a:rPr lang="pt-BR" dirty="0" err="1" smtClean="0">
                <a:solidFill>
                  <a:srgbClr val="040776"/>
                </a:solidFill>
              </a:rPr>
              <a:t>bad</a:t>
            </a:r>
            <a:r>
              <a:rPr lang="pt-BR" dirty="0" smtClean="0">
                <a:solidFill>
                  <a:srgbClr val="040776"/>
                </a:solidFill>
              </a:rPr>
              <a:t> links</a:t>
            </a:r>
          </a:p>
          <a:p>
            <a:pPr lvl="1">
              <a:buClr>
                <a:srgbClr val="892727"/>
              </a:buClr>
            </a:pPr>
            <a:r>
              <a:rPr lang="pt-BR" dirty="0" err="1" smtClean="0">
                <a:solidFill>
                  <a:srgbClr val="040776"/>
                </a:solidFill>
              </a:rPr>
              <a:t>Students</a:t>
            </a:r>
            <a:r>
              <a:rPr lang="pt-BR" dirty="0" smtClean="0">
                <a:solidFill>
                  <a:srgbClr val="040776"/>
                </a:solidFill>
              </a:rPr>
              <a:t> </a:t>
            </a:r>
            <a:r>
              <a:rPr lang="pt-BR" dirty="0" err="1" smtClean="0">
                <a:solidFill>
                  <a:srgbClr val="040776"/>
                </a:solidFill>
              </a:rPr>
              <a:t>mostly</a:t>
            </a:r>
            <a:r>
              <a:rPr lang="pt-BR" dirty="0" smtClean="0">
                <a:solidFill>
                  <a:srgbClr val="040776"/>
                </a:solidFill>
              </a:rPr>
              <a:t> </a:t>
            </a:r>
            <a:r>
              <a:rPr lang="pt-BR" dirty="0" err="1" smtClean="0">
                <a:solidFill>
                  <a:srgbClr val="040776"/>
                </a:solidFill>
              </a:rPr>
              <a:t>follow</a:t>
            </a:r>
            <a:r>
              <a:rPr lang="pt-BR" dirty="0" smtClean="0">
                <a:solidFill>
                  <a:srgbClr val="040776"/>
                </a:solidFill>
              </a:rPr>
              <a:t> </a:t>
            </a:r>
            <a:r>
              <a:rPr lang="pt-BR" dirty="0" err="1" smtClean="0">
                <a:solidFill>
                  <a:srgbClr val="040776"/>
                </a:solidFill>
              </a:rPr>
              <a:t>the</a:t>
            </a:r>
            <a:r>
              <a:rPr lang="pt-BR" dirty="0" smtClean="0">
                <a:solidFill>
                  <a:srgbClr val="040776"/>
                </a:solidFill>
              </a:rPr>
              <a:t> </a:t>
            </a:r>
            <a:r>
              <a:rPr lang="pt-BR" dirty="0" err="1" smtClean="0">
                <a:solidFill>
                  <a:srgbClr val="040776"/>
                </a:solidFill>
              </a:rPr>
              <a:t>adaptation</a:t>
            </a:r>
            <a:r>
              <a:rPr lang="pt-BR" dirty="0" smtClean="0">
                <a:solidFill>
                  <a:srgbClr val="040776"/>
                </a:solidFill>
              </a:rPr>
              <a:t> </a:t>
            </a:r>
            <a:r>
              <a:rPr lang="pt-BR" dirty="0" err="1" smtClean="0">
                <a:solidFill>
                  <a:srgbClr val="040776"/>
                </a:solidFill>
              </a:rPr>
              <a:t>rules</a:t>
            </a:r>
            <a:endParaRPr lang="pt-BR" dirty="0" smtClean="0">
              <a:solidFill>
                <a:srgbClr val="040776"/>
              </a:solidFill>
            </a:endParaRPr>
          </a:p>
          <a:p>
            <a:pPr lvl="1">
              <a:buClr>
                <a:srgbClr val="892727"/>
              </a:buClr>
            </a:pPr>
            <a:r>
              <a:rPr lang="pt-BR" dirty="0" err="1" smtClean="0">
                <a:solidFill>
                  <a:srgbClr val="040776"/>
                </a:solidFill>
              </a:rPr>
              <a:t>The</a:t>
            </a:r>
            <a:r>
              <a:rPr lang="pt-BR" dirty="0" smtClean="0">
                <a:solidFill>
                  <a:srgbClr val="040776"/>
                </a:solidFill>
              </a:rPr>
              <a:t> </a:t>
            </a:r>
            <a:r>
              <a:rPr lang="pt-BR" dirty="0" err="1" smtClean="0">
                <a:solidFill>
                  <a:srgbClr val="040776"/>
                </a:solidFill>
              </a:rPr>
              <a:t>adaptive</a:t>
            </a:r>
            <a:r>
              <a:rPr lang="pt-BR" dirty="0" smtClean="0">
                <a:solidFill>
                  <a:srgbClr val="040776"/>
                </a:solidFill>
              </a:rPr>
              <a:t> </a:t>
            </a:r>
            <a:r>
              <a:rPr lang="pt-BR" dirty="0" err="1" smtClean="0">
                <a:solidFill>
                  <a:srgbClr val="040776"/>
                </a:solidFill>
              </a:rPr>
              <a:t>engine</a:t>
            </a:r>
            <a:r>
              <a:rPr lang="pt-BR" dirty="0" smtClean="0">
                <a:solidFill>
                  <a:srgbClr val="040776"/>
                </a:solidFill>
              </a:rPr>
              <a:t> </a:t>
            </a:r>
            <a:r>
              <a:rPr lang="pt-BR" dirty="0" err="1" smtClean="0">
                <a:solidFill>
                  <a:srgbClr val="040776"/>
                </a:solidFill>
              </a:rPr>
              <a:t>had</a:t>
            </a:r>
            <a:r>
              <a:rPr lang="pt-BR" dirty="0" smtClean="0">
                <a:solidFill>
                  <a:srgbClr val="040776"/>
                </a:solidFill>
              </a:rPr>
              <a:t> </a:t>
            </a:r>
            <a:r>
              <a:rPr lang="pt-BR" dirty="0" err="1" smtClean="0">
                <a:solidFill>
                  <a:srgbClr val="040776"/>
                </a:solidFill>
              </a:rPr>
              <a:t>success</a:t>
            </a:r>
            <a:r>
              <a:rPr lang="pt-BR" dirty="0" smtClean="0">
                <a:solidFill>
                  <a:srgbClr val="040776"/>
                </a:solidFill>
              </a:rPr>
              <a:t> </a:t>
            </a:r>
            <a:r>
              <a:rPr lang="pt-BR" dirty="0" err="1" smtClean="0">
                <a:solidFill>
                  <a:srgbClr val="040776"/>
                </a:solidFill>
              </a:rPr>
              <a:t>guiding</a:t>
            </a:r>
            <a:r>
              <a:rPr lang="pt-BR" dirty="0" smtClean="0">
                <a:solidFill>
                  <a:srgbClr val="040776"/>
                </a:solidFill>
              </a:rPr>
              <a:t> </a:t>
            </a:r>
            <a:r>
              <a:rPr lang="pt-BR" dirty="0" err="1" smtClean="0">
                <a:solidFill>
                  <a:srgbClr val="040776"/>
                </a:solidFill>
              </a:rPr>
              <a:t>them</a:t>
            </a:r>
            <a:r>
              <a:rPr lang="pt-BR" dirty="0" smtClean="0">
                <a:solidFill>
                  <a:srgbClr val="040776"/>
                </a:solidFill>
              </a:rPr>
              <a:t> </a:t>
            </a:r>
            <a:r>
              <a:rPr lang="pt-BR" dirty="0" err="1" smtClean="0">
                <a:solidFill>
                  <a:srgbClr val="040776"/>
                </a:solidFill>
              </a:rPr>
              <a:t>through</a:t>
            </a:r>
            <a:r>
              <a:rPr lang="pt-BR" dirty="0" smtClean="0">
                <a:solidFill>
                  <a:srgbClr val="040776"/>
                </a:solidFill>
              </a:rPr>
              <a:t> </a:t>
            </a:r>
            <a:r>
              <a:rPr lang="pt-BR" dirty="0" err="1" smtClean="0">
                <a:solidFill>
                  <a:srgbClr val="040776"/>
                </a:solidFill>
              </a:rPr>
              <a:t>the</a:t>
            </a:r>
            <a:r>
              <a:rPr lang="pt-BR" dirty="0" smtClean="0">
                <a:solidFill>
                  <a:srgbClr val="040776"/>
                </a:solidFill>
              </a:rPr>
              <a:t> links </a:t>
            </a:r>
            <a:r>
              <a:rPr lang="pt-BR" dirty="0" err="1" smtClean="0">
                <a:solidFill>
                  <a:srgbClr val="040776"/>
                </a:solidFill>
              </a:rPr>
              <a:t>of</a:t>
            </a:r>
            <a:r>
              <a:rPr lang="pt-BR" dirty="0" smtClean="0">
                <a:solidFill>
                  <a:srgbClr val="040776"/>
                </a:solidFill>
              </a:rPr>
              <a:t> </a:t>
            </a:r>
            <a:r>
              <a:rPr lang="pt-BR" dirty="0" err="1" smtClean="0">
                <a:solidFill>
                  <a:srgbClr val="040776"/>
                </a:solidFill>
              </a:rPr>
              <a:t>the</a:t>
            </a:r>
            <a:r>
              <a:rPr lang="pt-BR" dirty="0" smtClean="0">
                <a:solidFill>
                  <a:srgbClr val="040776"/>
                </a:solidFill>
              </a:rPr>
              <a:t> </a:t>
            </a:r>
            <a:r>
              <a:rPr lang="pt-BR" dirty="0" err="1" smtClean="0">
                <a:solidFill>
                  <a:srgbClr val="040776"/>
                </a:solidFill>
              </a:rPr>
              <a:t>course</a:t>
            </a:r>
            <a:r>
              <a:rPr lang="pt-BR" dirty="0" smtClean="0">
                <a:solidFill>
                  <a:srgbClr val="040776"/>
                </a:solidFill>
              </a:rPr>
              <a:t>.</a:t>
            </a:r>
            <a:endParaRPr lang="pt-BR" dirty="0">
              <a:solidFill>
                <a:srgbClr val="040776"/>
              </a:solidFill>
            </a:endParaRPr>
          </a:p>
        </p:txBody>
      </p:sp>
    </p:spTree>
    <p:extLst>
      <p:ext uri="{BB962C8B-B14F-4D97-AF65-F5344CB8AC3E}">
        <p14:creationId xmlns:p14="http://schemas.microsoft.com/office/powerpoint/2010/main" val="532516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intro about what adaptive systems are…</a:t>
            </a:r>
            <a:endParaRPr lang="en-US" dirty="0"/>
          </a:p>
        </p:txBody>
      </p:sp>
      <p:sp>
        <p:nvSpPr>
          <p:cNvPr id="3" name="Content Placeholder 2"/>
          <p:cNvSpPr>
            <a:spLocks noGrp="1"/>
          </p:cNvSpPr>
          <p:nvPr>
            <p:ph idx="1"/>
          </p:nvPr>
        </p:nvSpPr>
        <p:spPr>
          <a:xfrm>
            <a:off x="611188" y="1196975"/>
            <a:ext cx="7993062" cy="4541838"/>
          </a:xfrm>
        </p:spPr>
        <p:txBody>
          <a:bodyPr/>
          <a:lstStyle/>
          <a:p>
            <a:r>
              <a:rPr lang="en-US" dirty="0" smtClean="0"/>
              <a:t>In the Adaptive Web-Based Systems course we saw this image:</a:t>
            </a:r>
            <a:endParaRPr lang="en-US" dirty="0"/>
          </a:p>
        </p:txBody>
      </p:sp>
      <p:pic>
        <p:nvPicPr>
          <p:cNvPr id="5" name="Picture 4" descr="lo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3" y="2197100"/>
            <a:ext cx="6425691" cy="3467100"/>
          </a:xfrm>
          <a:prstGeom prst="rect">
            <a:avLst/>
          </a:prstGeom>
        </p:spPr>
      </p:pic>
    </p:spTree>
    <p:extLst>
      <p:ext uri="{BB962C8B-B14F-4D97-AF65-F5344CB8AC3E}">
        <p14:creationId xmlns:p14="http://schemas.microsoft.com/office/powerpoint/2010/main" val="34976305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when adaptation fails?</a:t>
            </a:r>
            <a:endParaRPr lang="en-US" dirty="0"/>
          </a:p>
        </p:txBody>
      </p:sp>
      <p:sp>
        <p:nvSpPr>
          <p:cNvPr id="3" name="Content Placeholder 2"/>
          <p:cNvSpPr>
            <a:spLocks noGrp="1"/>
          </p:cNvSpPr>
          <p:nvPr>
            <p:ph idx="1"/>
          </p:nvPr>
        </p:nvSpPr>
        <p:spPr/>
        <p:txBody>
          <a:bodyPr/>
          <a:lstStyle/>
          <a:p>
            <a:r>
              <a:rPr lang="en-US" dirty="0" smtClean="0"/>
              <a:t>Example: frequent non-recommended links are followed:</a:t>
            </a:r>
          </a:p>
          <a:p>
            <a:pPr lvl="1"/>
            <a:r>
              <a:rPr lang="en-US" dirty="0" smtClean="0"/>
              <a:t>change the recommendation?</a:t>
            </a:r>
          </a:p>
          <a:p>
            <a:pPr lvl="1"/>
            <a:r>
              <a:rPr lang="en-US" dirty="0" smtClean="0"/>
              <a:t>remove the links?</a:t>
            </a:r>
          </a:p>
          <a:p>
            <a:r>
              <a:rPr lang="en-US" dirty="0" smtClean="0"/>
              <a:t>Problem is that adaptation rules are fixed:</a:t>
            </a:r>
          </a:p>
          <a:p>
            <a:pPr lvl="1"/>
            <a:r>
              <a:rPr lang="en-US" dirty="0" smtClean="0"/>
              <a:t>this is like the behavior of a new teacher</a:t>
            </a:r>
            <a:br>
              <a:rPr lang="en-US" dirty="0" smtClean="0"/>
            </a:br>
            <a:r>
              <a:rPr lang="en-US" dirty="0" smtClean="0"/>
              <a:t>(has learned how to adapt to students and will follow these rules religiously)</a:t>
            </a:r>
          </a:p>
          <a:p>
            <a:r>
              <a:rPr lang="en-US" dirty="0" smtClean="0"/>
              <a:t>How can we adapt the adaptation rules?</a:t>
            </a:r>
          </a:p>
          <a:p>
            <a:pPr lvl="1"/>
            <a:r>
              <a:rPr lang="en-US" dirty="0" smtClean="0"/>
              <a:t>first: how can we make adaptation rules adaptable?</a:t>
            </a:r>
          </a:p>
          <a:p>
            <a:pPr lvl="1"/>
            <a:r>
              <a:rPr lang="en-US" dirty="0" smtClean="0"/>
              <a:t>then: how can we use that adaptation?</a:t>
            </a:r>
            <a:endParaRPr lang="en-US" dirty="0"/>
          </a:p>
        </p:txBody>
      </p:sp>
    </p:spTree>
    <p:extLst>
      <p:ext uri="{BB962C8B-B14F-4D97-AF65-F5344CB8AC3E}">
        <p14:creationId xmlns:p14="http://schemas.microsoft.com/office/powerpoint/2010/main" val="38734699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how to evaluate adaptive </a:t>
            </a:r>
            <a:r>
              <a:rPr lang="en-US" dirty="0" err="1" smtClean="0"/>
              <a:t>applic</a:t>
            </a:r>
            <a:r>
              <a:rPr lang="en-US" dirty="0" smtClean="0"/>
              <a:t>.</a:t>
            </a:r>
            <a:endParaRPr lang="en-US" dirty="0"/>
          </a:p>
        </p:txBody>
      </p:sp>
      <p:sp>
        <p:nvSpPr>
          <p:cNvPr id="3" name="Content Placeholder 2"/>
          <p:cNvSpPr>
            <a:spLocks noGrp="1"/>
          </p:cNvSpPr>
          <p:nvPr>
            <p:ph idx="1"/>
          </p:nvPr>
        </p:nvSpPr>
        <p:spPr/>
        <p:txBody>
          <a:bodyPr/>
          <a:lstStyle/>
          <a:p>
            <a:r>
              <a:rPr lang="en-US" dirty="0" smtClean="0"/>
              <a:t>Google for “adaptive hypermedia evaluation”</a:t>
            </a:r>
          </a:p>
          <a:p>
            <a:pPr lvl="1"/>
            <a:r>
              <a:rPr lang="en-US" dirty="0" smtClean="0"/>
              <a:t>Study articles on evaluation</a:t>
            </a:r>
          </a:p>
          <a:p>
            <a:pPr lvl="1"/>
            <a:r>
              <a:rPr lang="en-US" dirty="0" smtClean="0"/>
              <a:t>Judge whether articles do a </a:t>
            </a:r>
            <a:r>
              <a:rPr lang="en-US" i="1" dirty="0" smtClean="0"/>
              <a:t>scientifically correct</a:t>
            </a:r>
            <a:r>
              <a:rPr lang="en-US" dirty="0" smtClean="0"/>
              <a:t> evaluation or not</a:t>
            </a:r>
          </a:p>
          <a:p>
            <a:pPr lvl="1"/>
            <a:r>
              <a:rPr lang="en-US" dirty="0" smtClean="0"/>
              <a:t>Design a framework for performing evaluation of adaptive applications in general</a:t>
            </a:r>
          </a:p>
          <a:p>
            <a:pPr lvl="1"/>
            <a:r>
              <a:rPr lang="en-US" dirty="0" smtClean="0"/>
              <a:t>Sketch how this could be applied to courses served by GALE for instance</a:t>
            </a:r>
          </a:p>
          <a:p>
            <a:pPr lvl="1"/>
            <a:endParaRPr lang="en-US" dirty="0"/>
          </a:p>
          <a:p>
            <a:r>
              <a:rPr lang="en-US" dirty="0" smtClean="0"/>
              <a:t>This assignment may lead to a master project on web analytics and/or learning analytics</a:t>
            </a:r>
            <a:endParaRPr lang="en-US" dirty="0"/>
          </a:p>
        </p:txBody>
      </p:sp>
    </p:spTree>
    <p:extLst>
      <p:ext uri="{BB962C8B-B14F-4D97-AF65-F5344CB8AC3E}">
        <p14:creationId xmlns:p14="http://schemas.microsoft.com/office/powerpoint/2010/main" val="32565566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meta-adaptation (adaptation of the adaptation)</a:t>
            </a:r>
            <a:endParaRPr lang="en-US" dirty="0"/>
          </a:p>
        </p:txBody>
      </p:sp>
      <p:sp>
        <p:nvSpPr>
          <p:cNvPr id="3" name="Content Placeholder 2"/>
          <p:cNvSpPr>
            <a:spLocks noGrp="1"/>
          </p:cNvSpPr>
          <p:nvPr>
            <p:ph idx="1"/>
          </p:nvPr>
        </p:nvSpPr>
        <p:spPr/>
        <p:txBody>
          <a:bodyPr/>
          <a:lstStyle/>
          <a:p>
            <a:r>
              <a:rPr lang="en-US" dirty="0" smtClean="0"/>
              <a:t>Adaptation follows “fixed” adaptation rules</a:t>
            </a:r>
          </a:p>
          <a:p>
            <a:r>
              <a:rPr lang="en-US" dirty="0" smtClean="0"/>
              <a:t>What if these adaptation rules lead to suboptimal adaptation?</a:t>
            </a:r>
          </a:p>
          <a:p>
            <a:pPr lvl="1"/>
            <a:r>
              <a:rPr lang="en-US" dirty="0" smtClean="0"/>
              <a:t>how to decide whether adaptation is not optimal?</a:t>
            </a:r>
          </a:p>
          <a:p>
            <a:pPr lvl="1"/>
            <a:r>
              <a:rPr lang="en-US" dirty="0" smtClean="0"/>
              <a:t>how to change the adaptation by:</a:t>
            </a:r>
          </a:p>
          <a:p>
            <a:pPr lvl="2"/>
            <a:r>
              <a:rPr lang="en-US" dirty="0" smtClean="0"/>
              <a:t>changing parameters?</a:t>
            </a:r>
          </a:p>
          <a:p>
            <a:pPr lvl="2"/>
            <a:r>
              <a:rPr lang="en-US" dirty="0" smtClean="0"/>
              <a:t>adding/removing adaptation rules?</a:t>
            </a:r>
          </a:p>
          <a:p>
            <a:pPr lvl="1"/>
            <a:r>
              <a:rPr lang="en-US" dirty="0" smtClean="0"/>
              <a:t>how to enable an adaptation rule to change another adaptation rule in general?</a:t>
            </a:r>
          </a:p>
          <a:p>
            <a:pPr lvl="1"/>
            <a:r>
              <a:rPr lang="en-US" dirty="0" smtClean="0"/>
              <a:t>how to change the GALE architecture to allow for meta-adaptation?</a:t>
            </a:r>
            <a:endParaRPr lang="en-US" dirty="0"/>
          </a:p>
        </p:txBody>
      </p:sp>
    </p:spTree>
    <p:extLst>
      <p:ext uri="{BB962C8B-B14F-4D97-AF65-F5344CB8AC3E}">
        <p14:creationId xmlns:p14="http://schemas.microsoft.com/office/powerpoint/2010/main" val="9649102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feasibility of meta-adaptation</a:t>
            </a:r>
            <a:endParaRPr lang="en-US" dirty="0"/>
          </a:p>
        </p:txBody>
      </p:sp>
      <p:sp>
        <p:nvSpPr>
          <p:cNvPr id="3" name="Content Placeholder 2"/>
          <p:cNvSpPr>
            <a:spLocks noGrp="1"/>
          </p:cNvSpPr>
          <p:nvPr>
            <p:ph idx="1"/>
          </p:nvPr>
        </p:nvSpPr>
        <p:spPr/>
        <p:txBody>
          <a:bodyPr/>
          <a:lstStyle/>
          <a:p>
            <a:r>
              <a:rPr lang="en-US" dirty="0" smtClean="0"/>
              <a:t>Google for meta-adaptation</a:t>
            </a:r>
          </a:p>
          <a:p>
            <a:pPr lvl="1"/>
            <a:r>
              <a:rPr lang="en-US" dirty="0" smtClean="0"/>
              <a:t>You may not find many relevant results…</a:t>
            </a:r>
            <a:endParaRPr lang="en-US" dirty="0"/>
          </a:p>
          <a:p>
            <a:pPr lvl="1"/>
            <a:r>
              <a:rPr lang="en-US" dirty="0" smtClean="0"/>
              <a:t>Try to answer the meta-adaptation questions</a:t>
            </a:r>
          </a:p>
          <a:p>
            <a:pPr lvl="1"/>
            <a:r>
              <a:rPr lang="en-US" dirty="0" smtClean="0"/>
              <a:t>Sketch how meta-adaptation can be made to work in GALE</a:t>
            </a:r>
          </a:p>
          <a:p>
            <a:pPr marL="269875" lvl="1" indent="0">
              <a:buNone/>
            </a:pPr>
            <a:r>
              <a:rPr lang="en-US" dirty="0" smtClean="0"/>
              <a:t>This may lead to a master project on realizing meta-adaptation in GALE (to a limited extent)</a:t>
            </a:r>
          </a:p>
        </p:txBody>
      </p:sp>
    </p:spTree>
    <p:extLst>
      <p:ext uri="{BB962C8B-B14F-4D97-AF65-F5344CB8AC3E}">
        <p14:creationId xmlns:p14="http://schemas.microsoft.com/office/powerpoint/2010/main" val="7264005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websites adaptive</a:t>
            </a:r>
            <a:endParaRPr lang="en-US" dirty="0"/>
          </a:p>
        </p:txBody>
      </p:sp>
      <p:sp>
        <p:nvSpPr>
          <p:cNvPr id="3" name="Content Placeholder 2"/>
          <p:cNvSpPr>
            <a:spLocks noGrp="1"/>
          </p:cNvSpPr>
          <p:nvPr>
            <p:ph idx="1"/>
          </p:nvPr>
        </p:nvSpPr>
        <p:spPr/>
        <p:txBody>
          <a:bodyPr/>
          <a:lstStyle/>
          <a:p>
            <a:r>
              <a:rPr lang="en-US" dirty="0" smtClean="0"/>
              <a:t>Assignment: can we do this with GALE?</a:t>
            </a:r>
          </a:p>
          <a:p>
            <a:pPr lvl="1"/>
            <a:r>
              <a:rPr lang="en-US" dirty="0" smtClean="0"/>
              <a:t>Study the GALE configuration… to eliminate the use of the GALE name space</a:t>
            </a:r>
          </a:p>
          <a:p>
            <a:pPr lvl="1"/>
            <a:r>
              <a:rPr lang="en-US" dirty="0" smtClean="0"/>
              <a:t>How can we do adaptation to “real” HTML tags?</a:t>
            </a:r>
          </a:p>
          <a:p>
            <a:pPr lvl="1"/>
            <a:r>
              <a:rPr lang="en-US" dirty="0" smtClean="0"/>
              <a:t>Can you make use of “id’s” in the adaptation?</a:t>
            </a:r>
          </a:p>
          <a:p>
            <a:pPr lvl="1"/>
            <a:r>
              <a:rPr lang="en-US" dirty="0" smtClean="0"/>
              <a:t>Develop a small application to demonstrate the adaptation to a website that has no built-in GALE dependencies.</a:t>
            </a:r>
          </a:p>
          <a:p>
            <a:pPr marL="269875" lvl="1" indent="0">
              <a:buNone/>
            </a:pPr>
            <a:endParaRPr lang="en-US" dirty="0" smtClean="0"/>
          </a:p>
          <a:p>
            <a:pPr marL="269875" lvl="1" indent="0">
              <a:buNone/>
            </a:pPr>
            <a:r>
              <a:rPr lang="en-US" dirty="0" smtClean="0"/>
              <a:t>This may lead to a master project in the </a:t>
            </a:r>
            <a:r>
              <a:rPr lang="en-US" dirty="0" err="1" smtClean="0"/>
              <a:t>WiBAF</a:t>
            </a:r>
            <a:r>
              <a:rPr lang="en-US" dirty="0" smtClean="0"/>
              <a:t> context.</a:t>
            </a:r>
            <a:endParaRPr lang="en-US" dirty="0"/>
          </a:p>
        </p:txBody>
      </p:sp>
    </p:spTree>
    <p:extLst>
      <p:ext uri="{BB962C8B-B14F-4D97-AF65-F5344CB8AC3E}">
        <p14:creationId xmlns:p14="http://schemas.microsoft.com/office/powerpoint/2010/main" val="35160098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websites adaptive (cont.)</a:t>
            </a:r>
            <a:endParaRPr lang="en-US" dirty="0"/>
          </a:p>
        </p:txBody>
      </p:sp>
      <p:sp>
        <p:nvSpPr>
          <p:cNvPr id="3" name="Content Placeholder 2"/>
          <p:cNvSpPr>
            <a:spLocks noGrp="1"/>
          </p:cNvSpPr>
          <p:nvPr>
            <p:ph idx="1"/>
          </p:nvPr>
        </p:nvSpPr>
        <p:spPr/>
        <p:txBody>
          <a:bodyPr/>
          <a:lstStyle/>
          <a:p>
            <a:r>
              <a:rPr lang="en-US" dirty="0" smtClean="0"/>
              <a:t>How can we make existing websites adaptive without changing them?</a:t>
            </a:r>
          </a:p>
          <a:p>
            <a:pPr lvl="1"/>
            <a:r>
              <a:rPr lang="en-US" dirty="0" smtClean="0"/>
              <a:t>short answer: we cannot</a:t>
            </a:r>
          </a:p>
          <a:p>
            <a:pPr lvl="1"/>
            <a:r>
              <a:rPr lang="en-US" dirty="0" smtClean="0"/>
              <a:t>long answer:</a:t>
            </a:r>
          </a:p>
          <a:p>
            <a:pPr lvl="2"/>
            <a:r>
              <a:rPr lang="en-US" dirty="0" smtClean="0"/>
              <a:t>we need to insert code in the webpages, either directly or through a proxy</a:t>
            </a:r>
          </a:p>
          <a:p>
            <a:pPr lvl="2"/>
            <a:r>
              <a:rPr lang="en-US" dirty="0" smtClean="0"/>
              <a:t>the code can adapt the DOM tree</a:t>
            </a:r>
          </a:p>
          <a:p>
            <a:pPr lvl="1"/>
            <a:r>
              <a:rPr lang="en-US" dirty="0" smtClean="0"/>
              <a:t>longer answer:</a:t>
            </a:r>
          </a:p>
          <a:p>
            <a:pPr lvl="2"/>
            <a:r>
              <a:rPr lang="en-US" dirty="0" smtClean="0"/>
              <a:t>to adapt the page code needs to be able to </a:t>
            </a:r>
            <a:r>
              <a:rPr lang="en-US" i="1" dirty="0" smtClean="0"/>
              <a:t>identify</a:t>
            </a:r>
            <a:r>
              <a:rPr lang="en-US" dirty="0" smtClean="0"/>
              <a:t> each element on the page</a:t>
            </a:r>
          </a:p>
          <a:p>
            <a:pPr lvl="2"/>
            <a:r>
              <a:rPr lang="en-US" dirty="0" smtClean="0"/>
              <a:t>this requires that the webpages are designed with this </a:t>
            </a:r>
            <a:r>
              <a:rPr lang="en-US" i="1" dirty="0" smtClean="0"/>
              <a:t>identification</a:t>
            </a:r>
            <a:r>
              <a:rPr lang="en-US" dirty="0" smtClean="0"/>
              <a:t> in mind</a:t>
            </a:r>
          </a:p>
          <a:p>
            <a:pPr lvl="2"/>
            <a:r>
              <a:rPr lang="en-US" dirty="0" smtClean="0"/>
              <a:t>software that </a:t>
            </a:r>
            <a:r>
              <a:rPr lang="en-US" i="1" dirty="0" smtClean="0"/>
              <a:t>generates</a:t>
            </a:r>
            <a:r>
              <a:rPr lang="en-US" dirty="0" smtClean="0"/>
              <a:t> webpages tends to do this</a:t>
            </a:r>
            <a:endParaRPr lang="en-US" dirty="0"/>
          </a:p>
        </p:txBody>
      </p:sp>
    </p:spTree>
    <p:extLst>
      <p:ext uri="{BB962C8B-B14F-4D97-AF65-F5344CB8AC3E}">
        <p14:creationId xmlns:p14="http://schemas.microsoft.com/office/powerpoint/2010/main" val="14559837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intro about what adaptive systems are…</a:t>
            </a:r>
            <a:endParaRPr lang="en-US" dirty="0"/>
          </a:p>
        </p:txBody>
      </p:sp>
      <p:sp>
        <p:nvSpPr>
          <p:cNvPr id="3" name="Content Placeholder 2"/>
          <p:cNvSpPr>
            <a:spLocks noGrp="1"/>
          </p:cNvSpPr>
          <p:nvPr>
            <p:ph idx="1"/>
          </p:nvPr>
        </p:nvSpPr>
        <p:spPr/>
        <p:txBody>
          <a:bodyPr/>
          <a:lstStyle/>
          <a:p>
            <a:r>
              <a:rPr lang="en-US" dirty="0" smtClean="0"/>
              <a:t>In the Adaptive Web-Based Systems course we saw this image:</a:t>
            </a:r>
            <a:endParaRPr lang="en-US" dirty="0"/>
          </a:p>
        </p:txBody>
      </p:sp>
      <p:pic>
        <p:nvPicPr>
          <p:cNvPr id="4" name="Picture 3" descr="scrutable-lo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30" y="2197100"/>
            <a:ext cx="8495340" cy="3784600"/>
          </a:xfrm>
          <a:prstGeom prst="rect">
            <a:avLst/>
          </a:prstGeom>
        </p:spPr>
      </p:pic>
    </p:spTree>
    <p:extLst>
      <p:ext uri="{BB962C8B-B14F-4D97-AF65-F5344CB8AC3E}">
        <p14:creationId xmlns:p14="http://schemas.microsoft.com/office/powerpoint/2010/main" val="4783050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Adaptive Web-Based Systems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200" dirty="0" smtClean="0"/>
              <a:t>making it possible for a non-technical person to create adaptive applications</a:t>
            </a:r>
          </a:p>
          <a:p>
            <a:pPr marL="457200" indent="-457200">
              <a:buFont typeface="+mj-lt"/>
              <a:buAutoNum type="arabicPeriod"/>
            </a:pPr>
            <a:r>
              <a:rPr lang="en-US" sz="2200" dirty="0" smtClean="0"/>
              <a:t>providing user model and adaptation </a:t>
            </a:r>
            <a:r>
              <a:rPr lang="en-US" sz="2200" dirty="0" err="1" smtClean="0"/>
              <a:t>scrutability</a:t>
            </a:r>
            <a:r>
              <a:rPr lang="en-US" sz="2200" dirty="0"/>
              <a:t/>
            </a:r>
            <a:br>
              <a:rPr lang="en-US" sz="2200" dirty="0"/>
            </a:br>
            <a:r>
              <a:rPr lang="en-US" sz="2200" dirty="0" smtClean="0"/>
              <a:t>(to end-users)</a:t>
            </a:r>
          </a:p>
          <a:p>
            <a:pPr marL="457200" indent="-457200">
              <a:buFont typeface="+mj-lt"/>
              <a:buAutoNum type="arabicPeriod"/>
            </a:pPr>
            <a:r>
              <a:rPr lang="en-US" sz="2200" dirty="0" smtClean="0"/>
              <a:t>providing control over user model sharing as needed for collaborative filtering</a:t>
            </a:r>
          </a:p>
          <a:p>
            <a:pPr marL="457200" indent="-457200">
              <a:buFont typeface="+mj-lt"/>
              <a:buAutoNum type="arabicPeriod"/>
            </a:pPr>
            <a:r>
              <a:rPr lang="en-US" sz="2200" dirty="0" smtClean="0"/>
              <a:t>within-browser adaptation: move adaptation from server side to client-side</a:t>
            </a:r>
          </a:p>
          <a:p>
            <a:pPr marL="457200" indent="-457200">
              <a:buFont typeface="+mj-lt"/>
              <a:buAutoNum type="arabicPeriod"/>
            </a:pPr>
            <a:r>
              <a:rPr lang="en-US" sz="2200" dirty="0"/>
              <a:t>creating analytics tools that help authors/designers to improve their adaptive </a:t>
            </a:r>
            <a:r>
              <a:rPr lang="en-US" sz="2200" dirty="0" smtClean="0"/>
              <a:t>applications</a:t>
            </a:r>
          </a:p>
          <a:p>
            <a:pPr marL="457200" indent="-457200">
              <a:buFont typeface="+mj-lt"/>
              <a:buAutoNum type="arabicPeriod"/>
            </a:pPr>
            <a:r>
              <a:rPr lang="en-US" sz="2200" dirty="0" smtClean="0"/>
              <a:t>meta-adaptation: analytics results going directly to the system rather than to an author</a:t>
            </a:r>
          </a:p>
          <a:p>
            <a:pPr marL="457200" indent="-457200">
              <a:buFont typeface="+mj-lt"/>
              <a:buAutoNum type="arabicPeriod"/>
            </a:pPr>
            <a:r>
              <a:rPr lang="en-US" sz="2200" dirty="0" smtClean="0"/>
              <a:t>making websites adaptive instead of making adaptive websites</a:t>
            </a:r>
            <a:endParaRPr lang="en-US" sz="2200" dirty="0"/>
          </a:p>
        </p:txBody>
      </p:sp>
    </p:spTree>
    <p:extLst>
      <p:ext uri="{BB962C8B-B14F-4D97-AF65-F5344CB8AC3E}">
        <p14:creationId xmlns:p14="http://schemas.microsoft.com/office/powerpoint/2010/main" val="8279877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authoring by non-technical people</a:t>
            </a:r>
            <a:endParaRPr lang="en-US" dirty="0"/>
          </a:p>
        </p:txBody>
      </p:sp>
      <p:sp>
        <p:nvSpPr>
          <p:cNvPr id="3" name="Content Placeholder 2"/>
          <p:cNvSpPr>
            <a:spLocks noGrp="1"/>
          </p:cNvSpPr>
          <p:nvPr>
            <p:ph idx="1"/>
          </p:nvPr>
        </p:nvSpPr>
        <p:spPr>
          <a:xfrm>
            <a:off x="611188" y="1196975"/>
            <a:ext cx="3973512" cy="4541838"/>
          </a:xfrm>
        </p:spPr>
        <p:txBody>
          <a:bodyPr/>
          <a:lstStyle/>
          <a:p>
            <a:r>
              <a:rPr lang="en-US" sz="2000" dirty="0" smtClean="0"/>
              <a:t>use a “standard” environment like Microsoft Word</a:t>
            </a:r>
          </a:p>
          <a:p>
            <a:pPr lvl="1"/>
            <a:r>
              <a:rPr lang="en-US" sz="2000" dirty="0" smtClean="0"/>
              <a:t>this leads to mixing content and adaptation</a:t>
            </a:r>
          </a:p>
          <a:p>
            <a:pPr lvl="2"/>
            <a:r>
              <a:rPr lang="en-US" sz="2000" i="1" dirty="0" smtClean="0"/>
              <a:t>outcome</a:t>
            </a:r>
            <a:r>
              <a:rPr lang="en-US" sz="2000" dirty="0" smtClean="0"/>
              <a:t> concepts</a:t>
            </a:r>
          </a:p>
          <a:p>
            <a:pPr lvl="2"/>
            <a:r>
              <a:rPr lang="en-US" sz="2000" i="1" dirty="0" smtClean="0"/>
              <a:t>background</a:t>
            </a:r>
            <a:r>
              <a:rPr lang="en-US" sz="2000" dirty="0" smtClean="0"/>
              <a:t> concepts</a:t>
            </a:r>
          </a:p>
          <a:p>
            <a:pPr lvl="1"/>
            <a:r>
              <a:rPr lang="en-US" sz="2000" dirty="0" smtClean="0"/>
              <a:t>content creation is “familiar” to many people</a:t>
            </a:r>
          </a:p>
        </p:txBody>
      </p:sp>
      <p:pic>
        <p:nvPicPr>
          <p:cNvPr id="5" name="Picture 4"/>
          <p:cNvPicPr>
            <a:picLocks noChangeAspect="1"/>
          </p:cNvPicPr>
          <p:nvPr/>
        </p:nvPicPr>
        <p:blipFill>
          <a:blip r:embed="rId3"/>
          <a:stretch>
            <a:fillRect/>
          </a:stretch>
        </p:blipFill>
        <p:spPr>
          <a:xfrm>
            <a:off x="4648200" y="1108075"/>
            <a:ext cx="4495800" cy="5651500"/>
          </a:xfrm>
          <a:prstGeom prst="rect">
            <a:avLst/>
          </a:prstGeom>
        </p:spPr>
      </p:pic>
    </p:spTree>
    <p:extLst>
      <p:ext uri="{BB962C8B-B14F-4D97-AF65-F5344CB8AC3E}">
        <p14:creationId xmlns:p14="http://schemas.microsoft.com/office/powerpoint/2010/main" val="35717491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authoring by non-technical people</a:t>
            </a:r>
            <a:endParaRPr lang="en-US" dirty="0"/>
          </a:p>
        </p:txBody>
      </p:sp>
      <p:sp>
        <p:nvSpPr>
          <p:cNvPr id="3" name="Content Placeholder 2"/>
          <p:cNvSpPr>
            <a:spLocks noGrp="1"/>
          </p:cNvSpPr>
          <p:nvPr>
            <p:ph idx="1"/>
          </p:nvPr>
        </p:nvSpPr>
        <p:spPr/>
        <p:txBody>
          <a:bodyPr/>
          <a:lstStyle/>
          <a:p>
            <a:r>
              <a:rPr lang="en-US" sz="2000" dirty="0" smtClean="0"/>
              <a:t>use a special-purpose environment, e.g. MOT by </a:t>
            </a:r>
            <a:r>
              <a:rPr lang="en-US" sz="2000" dirty="0" err="1" smtClean="0"/>
              <a:t>Cristea</a:t>
            </a:r>
            <a:r>
              <a:rPr lang="en-US" sz="2000" dirty="0" smtClean="0"/>
              <a:t> et al.</a:t>
            </a:r>
          </a:p>
          <a:p>
            <a:pPr lvl="1"/>
            <a:r>
              <a:rPr lang="en-US" sz="2000" dirty="0" smtClean="0"/>
              <a:t>embeds “intelligence” in conceptual model</a:t>
            </a:r>
          </a:p>
          <a:p>
            <a:pPr lvl="1"/>
            <a:r>
              <a:rPr lang="en-US" sz="2000" dirty="0" smtClean="0"/>
              <a:t>steep learning curve</a:t>
            </a:r>
          </a:p>
        </p:txBody>
      </p:sp>
      <p:pic>
        <p:nvPicPr>
          <p:cNvPr id="4" name="Picture 3"/>
          <p:cNvPicPr>
            <a:picLocks noChangeAspect="1"/>
          </p:cNvPicPr>
          <p:nvPr/>
        </p:nvPicPr>
        <p:blipFill>
          <a:blip r:embed="rId3"/>
          <a:stretch>
            <a:fillRect/>
          </a:stretch>
        </p:blipFill>
        <p:spPr>
          <a:xfrm>
            <a:off x="1447800" y="2306784"/>
            <a:ext cx="5956300" cy="4383751"/>
          </a:xfrm>
          <a:prstGeom prst="rect">
            <a:avLst/>
          </a:prstGeom>
        </p:spPr>
      </p:pic>
    </p:spTree>
    <p:extLst>
      <p:ext uri="{BB962C8B-B14F-4D97-AF65-F5344CB8AC3E}">
        <p14:creationId xmlns:p14="http://schemas.microsoft.com/office/powerpoint/2010/main" val="28666773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authoring by non-technical people</a:t>
            </a:r>
            <a:endParaRPr lang="en-US" dirty="0"/>
          </a:p>
        </p:txBody>
      </p:sp>
      <p:sp>
        <p:nvSpPr>
          <p:cNvPr id="3" name="Content Placeholder 2"/>
          <p:cNvSpPr>
            <a:spLocks noGrp="1"/>
          </p:cNvSpPr>
          <p:nvPr>
            <p:ph idx="1"/>
          </p:nvPr>
        </p:nvSpPr>
        <p:spPr>
          <a:xfrm>
            <a:off x="496888" y="1196975"/>
            <a:ext cx="3109912" cy="4541838"/>
          </a:xfrm>
        </p:spPr>
        <p:txBody>
          <a:bodyPr/>
          <a:lstStyle/>
          <a:p>
            <a:r>
              <a:rPr lang="en-US" sz="2000" dirty="0" smtClean="0"/>
              <a:t>use a graphical environment for model &amp; adaptation</a:t>
            </a:r>
          </a:p>
          <a:p>
            <a:pPr lvl="1"/>
            <a:r>
              <a:rPr lang="en-US" sz="2000" dirty="0" smtClean="0"/>
              <a:t>AHA! (graph author), GALE (GAT tool)</a:t>
            </a:r>
          </a:p>
          <a:p>
            <a:pPr lvl="1"/>
            <a:r>
              <a:rPr lang="en-US" sz="2000" dirty="0" smtClean="0"/>
              <a:t>content is (almost) “standard” html</a:t>
            </a:r>
          </a:p>
          <a:p>
            <a:pPr lvl="1"/>
            <a:r>
              <a:rPr lang="en-US" sz="2000" dirty="0" smtClean="0"/>
              <a:t>partial or full separation of content and adaptation</a:t>
            </a:r>
            <a:endParaRPr lang="en-US" sz="2000" dirty="0"/>
          </a:p>
        </p:txBody>
      </p:sp>
      <p:pic>
        <p:nvPicPr>
          <p:cNvPr id="4" name="Picture 3"/>
          <p:cNvPicPr>
            <a:picLocks noChangeAspect="1"/>
          </p:cNvPicPr>
          <p:nvPr/>
        </p:nvPicPr>
        <p:blipFill>
          <a:blip r:embed="rId3"/>
          <a:stretch>
            <a:fillRect/>
          </a:stretch>
        </p:blipFill>
        <p:spPr>
          <a:xfrm>
            <a:off x="3616701" y="1295400"/>
            <a:ext cx="5527299" cy="5016500"/>
          </a:xfrm>
          <a:prstGeom prst="rect">
            <a:avLst/>
          </a:prstGeom>
        </p:spPr>
      </p:pic>
    </p:spTree>
    <p:extLst>
      <p:ext uri="{BB962C8B-B14F-4D97-AF65-F5344CB8AC3E}">
        <p14:creationId xmlns:p14="http://schemas.microsoft.com/office/powerpoint/2010/main" val="37927070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compare authoring tools</a:t>
            </a:r>
            <a:endParaRPr lang="en-US" dirty="0"/>
          </a:p>
        </p:txBody>
      </p:sp>
      <p:sp>
        <p:nvSpPr>
          <p:cNvPr id="3" name="Content Placeholder 2"/>
          <p:cNvSpPr>
            <a:spLocks noGrp="1"/>
          </p:cNvSpPr>
          <p:nvPr>
            <p:ph idx="1"/>
          </p:nvPr>
        </p:nvSpPr>
        <p:spPr/>
        <p:txBody>
          <a:bodyPr/>
          <a:lstStyle/>
          <a:p>
            <a:r>
              <a:rPr lang="en-US" dirty="0" smtClean="0"/>
              <a:t>Google for </a:t>
            </a:r>
            <a:r>
              <a:rPr lang="en-US" i="1" dirty="0" smtClean="0"/>
              <a:t>authoring adaptive hypermedia</a:t>
            </a:r>
            <a:endParaRPr lang="en-US" dirty="0" smtClean="0"/>
          </a:p>
          <a:p>
            <a:pPr lvl="1"/>
            <a:r>
              <a:rPr lang="en-US" dirty="0" smtClean="0"/>
              <a:t>look for authoring papers using </a:t>
            </a:r>
            <a:r>
              <a:rPr lang="en-US" i="1" dirty="0" smtClean="0"/>
              <a:t>integrated</a:t>
            </a:r>
            <a:r>
              <a:rPr lang="en-US" dirty="0" smtClean="0"/>
              <a:t>, </a:t>
            </a:r>
            <a:r>
              <a:rPr lang="en-US" i="1" dirty="0" smtClean="0"/>
              <a:t>partly separated</a:t>
            </a:r>
            <a:r>
              <a:rPr lang="en-US" dirty="0"/>
              <a:t> </a:t>
            </a:r>
            <a:r>
              <a:rPr lang="en-US" dirty="0" smtClean="0"/>
              <a:t>and </a:t>
            </a:r>
            <a:r>
              <a:rPr lang="en-US" i="1" dirty="0" smtClean="0"/>
              <a:t>completely separated</a:t>
            </a:r>
            <a:r>
              <a:rPr lang="en-US" dirty="0" smtClean="0"/>
              <a:t> authoring of content versus models and adaptation</a:t>
            </a:r>
          </a:p>
          <a:p>
            <a:pPr lvl="1"/>
            <a:r>
              <a:rPr lang="en-US" dirty="0" smtClean="0"/>
              <a:t>make a comparison of </a:t>
            </a:r>
            <a:r>
              <a:rPr lang="en-US" i="1" dirty="0" smtClean="0"/>
              <a:t>usability</a:t>
            </a:r>
            <a:r>
              <a:rPr lang="en-US" dirty="0" smtClean="0"/>
              <a:t> of authoring through these different approaches</a:t>
            </a:r>
          </a:p>
          <a:p>
            <a:pPr lvl="1"/>
            <a:r>
              <a:rPr lang="en-US" dirty="0" smtClean="0"/>
              <a:t>sketch a design for an “ideal” authoring environment, e.g. for creating adaptive courses, an adaptive encyclopedia, or an adaptive shop</a:t>
            </a:r>
            <a:endParaRPr lang="en-US" dirty="0"/>
          </a:p>
          <a:p>
            <a:pPr marL="269875" lvl="1" indent="0">
              <a:buNone/>
            </a:pPr>
            <a:r>
              <a:rPr lang="en-US" dirty="0" smtClean="0"/>
              <a:t>(for info on AHA! see </a:t>
            </a:r>
            <a:r>
              <a:rPr lang="en-US" dirty="0" err="1" smtClean="0"/>
              <a:t>aha.win.tue.nl</a:t>
            </a:r>
            <a:r>
              <a:rPr lang="en-US" dirty="0" smtClean="0"/>
              <a:t>)</a:t>
            </a:r>
          </a:p>
          <a:p>
            <a:pPr marL="269875" lvl="1" indent="0">
              <a:buNone/>
            </a:pPr>
            <a:r>
              <a:rPr lang="en-US" dirty="0" smtClean="0"/>
              <a:t>(</a:t>
            </a:r>
            <a:r>
              <a:rPr lang="en-US" dirty="0"/>
              <a:t>for info on GALE see </a:t>
            </a:r>
            <a:r>
              <a:rPr lang="en-US" dirty="0" err="1"/>
              <a:t>gale.win.tue.nl</a:t>
            </a:r>
            <a:r>
              <a:rPr lang="en-US" dirty="0"/>
              <a:t>)</a:t>
            </a:r>
          </a:p>
          <a:p>
            <a:pPr marL="269875" lvl="1" indent="0">
              <a:buNone/>
            </a:pPr>
            <a:r>
              <a:rPr lang="en-US" dirty="0" smtClean="0"/>
              <a:t>This assignment may lead to an authoring master project together with a company (e.g. De </a:t>
            </a:r>
            <a:r>
              <a:rPr lang="en-US" dirty="0" err="1" smtClean="0"/>
              <a:t>Roode</a:t>
            </a:r>
            <a:r>
              <a:rPr lang="en-US" dirty="0" smtClean="0"/>
              <a:t> </a:t>
            </a:r>
            <a:r>
              <a:rPr lang="en-US" dirty="0" err="1" smtClean="0"/>
              <a:t>Kikker</a:t>
            </a:r>
            <a:r>
              <a:rPr lang="en-US" dirty="0" smtClean="0"/>
              <a:t>)</a:t>
            </a:r>
            <a:endParaRPr lang="en-US" dirty="0"/>
          </a:p>
        </p:txBody>
      </p:sp>
    </p:spTree>
    <p:extLst>
      <p:ext uri="{BB962C8B-B14F-4D97-AF65-F5344CB8AC3E}">
        <p14:creationId xmlns:p14="http://schemas.microsoft.com/office/powerpoint/2010/main" val="27529137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scrutability</a:t>
            </a:r>
            <a:r>
              <a:rPr lang="en-US" dirty="0" smtClean="0"/>
              <a:t> = designed to allow to scrutinize</a:t>
            </a:r>
            <a:endParaRPr lang="en-US" dirty="0"/>
          </a:p>
        </p:txBody>
      </p:sp>
      <p:sp>
        <p:nvSpPr>
          <p:cNvPr id="3" name="Content Placeholder 2"/>
          <p:cNvSpPr>
            <a:spLocks noGrp="1"/>
          </p:cNvSpPr>
          <p:nvPr>
            <p:ph idx="1"/>
          </p:nvPr>
        </p:nvSpPr>
        <p:spPr>
          <a:xfrm>
            <a:off x="611188" y="1031875"/>
            <a:ext cx="7993062" cy="4541838"/>
          </a:xfrm>
        </p:spPr>
        <p:txBody>
          <a:bodyPr/>
          <a:lstStyle/>
          <a:p>
            <a:r>
              <a:rPr lang="en-US" dirty="0" smtClean="0"/>
              <a:t>bad example: the “status” plugin in GALE</a:t>
            </a:r>
          </a:p>
          <a:p>
            <a:pPr lvl="1"/>
            <a:r>
              <a:rPr lang="en-US" sz="1600" dirty="0"/>
              <a:t>#suitability -&gt; </a:t>
            </a:r>
            <a:r>
              <a:rPr lang="en-US" sz="1600" dirty="0" smtClean="0"/>
              <a:t>true		#</a:t>
            </a:r>
            <a:r>
              <a:rPr lang="en-US" sz="1600" dirty="0" err="1"/>
              <a:t>link.iconlist</a:t>
            </a:r>
            <a:r>
              <a:rPr lang="en-US" sz="1600" dirty="0"/>
              <a:t> -&gt; null</a:t>
            </a:r>
          </a:p>
          <a:p>
            <a:pPr lvl="1"/>
            <a:r>
              <a:rPr lang="en-US" sz="1600" dirty="0"/>
              <a:t>#new-content -&gt; </a:t>
            </a:r>
            <a:r>
              <a:rPr lang="en-US" sz="1600" dirty="0" smtClean="0"/>
              <a:t>false		#</a:t>
            </a:r>
            <a:r>
              <a:rPr lang="en-US" sz="1600" dirty="0"/>
              <a:t>hierarchy -&gt; true</a:t>
            </a:r>
          </a:p>
          <a:p>
            <a:pPr lvl="1"/>
            <a:r>
              <a:rPr lang="en-US" sz="1600" dirty="0"/>
              <a:t>#tags -&gt; </a:t>
            </a:r>
            <a:r>
              <a:rPr lang="en-US" sz="1600" dirty="0" smtClean="0"/>
              <a:t>default		#</a:t>
            </a:r>
            <a:r>
              <a:rPr lang="en-US" sz="1600" dirty="0"/>
              <a:t>known-all -&gt; false</a:t>
            </a:r>
          </a:p>
          <a:p>
            <a:pPr lvl="1"/>
            <a:r>
              <a:rPr lang="en-US" sz="1600" dirty="0"/>
              <a:t>#</a:t>
            </a:r>
            <a:r>
              <a:rPr lang="en-US" sz="1600" dirty="0" err="1"/>
              <a:t>link.hide</a:t>
            </a:r>
            <a:r>
              <a:rPr lang="en-US" sz="1600" dirty="0"/>
              <a:t> -&gt; !${#hierarchy</a:t>
            </a:r>
            <a:r>
              <a:rPr lang="en-US" sz="1600" dirty="0" smtClean="0"/>
              <a:t>}	#</a:t>
            </a:r>
            <a:r>
              <a:rPr lang="en-US" sz="1600" dirty="0"/>
              <a:t>known -&gt; true</a:t>
            </a:r>
          </a:p>
          <a:p>
            <a:pPr lvl="1"/>
            <a:r>
              <a:rPr lang="en-US" sz="1600" dirty="0"/>
              <a:t>#</a:t>
            </a:r>
            <a:r>
              <a:rPr lang="en-US" sz="1600" dirty="0" err="1"/>
              <a:t>layout.css</a:t>
            </a:r>
            <a:r>
              <a:rPr lang="en-US" sz="1600" dirty="0"/>
              <a:t> -&gt; http://localhost:8080/</a:t>
            </a:r>
            <a:r>
              <a:rPr lang="en-US" sz="1600" dirty="0" err="1"/>
              <a:t>awbs</a:t>
            </a:r>
            <a:r>
              <a:rPr lang="en-US" sz="1600" dirty="0"/>
              <a:t>/</a:t>
            </a:r>
            <a:r>
              <a:rPr lang="en-US" sz="1600" dirty="0" err="1"/>
              <a:t>menu.css;http</a:t>
            </a:r>
            <a:r>
              <a:rPr lang="en-US" sz="1600" dirty="0"/>
              <a:t>://localhost:8080/</a:t>
            </a:r>
            <a:r>
              <a:rPr lang="en-US" sz="1600" dirty="0" err="1"/>
              <a:t>awbs</a:t>
            </a:r>
            <a:r>
              <a:rPr lang="en-US" sz="1600" dirty="0"/>
              <a:t>/</a:t>
            </a:r>
            <a:r>
              <a:rPr lang="en-US" sz="1600" dirty="0" err="1"/>
              <a:t>awbs.css</a:t>
            </a:r>
            <a:endParaRPr lang="en-US" sz="1600" dirty="0"/>
          </a:p>
          <a:p>
            <a:pPr lvl="1"/>
            <a:r>
              <a:rPr lang="en-US" sz="1600" dirty="0"/>
              <a:t>#available -&gt; </a:t>
            </a:r>
            <a:r>
              <a:rPr lang="en-US" sz="1600" dirty="0" smtClean="0"/>
              <a:t>true		#</a:t>
            </a:r>
            <a:r>
              <a:rPr lang="en-US" sz="1600" dirty="0"/>
              <a:t>show-image -&gt; false</a:t>
            </a:r>
          </a:p>
          <a:p>
            <a:pPr lvl="1"/>
            <a:r>
              <a:rPr lang="en-US" sz="1600" dirty="0"/>
              <a:t>#visited -&gt; </a:t>
            </a:r>
            <a:r>
              <a:rPr lang="en-US" sz="1600" dirty="0" smtClean="0"/>
              <a:t>5			#</a:t>
            </a:r>
            <a:r>
              <a:rPr lang="en-US" sz="1600" dirty="0"/>
              <a:t>unknown -&gt; false</a:t>
            </a:r>
          </a:p>
          <a:p>
            <a:pPr lvl="1"/>
            <a:r>
              <a:rPr lang="en-US" sz="1600" dirty="0"/>
              <a:t>#own-knowledge -&gt; 1.0</a:t>
            </a:r>
          </a:p>
          <a:p>
            <a:pPr lvl="1"/>
            <a:r>
              <a:rPr lang="en-US" sz="1600" dirty="0"/>
              <a:t>#</a:t>
            </a:r>
            <a:r>
              <a:rPr lang="en-US" sz="1600" dirty="0" err="1"/>
              <a:t>link.classexpr</a:t>
            </a:r>
            <a:r>
              <a:rPr lang="en-US" sz="1600" dirty="0"/>
              <a:t> -&gt; ~ if (${#unknown}) return "unknown"; if (!${#suitability}) return "bad"; if (${#visited}==0) return "good"; if (${#new-content}) return "new"; return "neutral";</a:t>
            </a:r>
          </a:p>
          <a:p>
            <a:pPr lvl="1"/>
            <a:r>
              <a:rPr lang="en-US" sz="1600" dirty="0"/>
              <a:t>#new-session -&gt; false</a:t>
            </a:r>
          </a:p>
          <a:p>
            <a:pPr lvl="1"/>
            <a:r>
              <a:rPr lang="en-US" sz="1600" dirty="0"/>
              <a:t>#</a:t>
            </a:r>
            <a:r>
              <a:rPr lang="en-US" sz="1600" dirty="0" err="1"/>
              <a:t>tags.class</a:t>
            </a:r>
            <a:r>
              <a:rPr lang="en-US" sz="1600" dirty="0"/>
              <a:t> -&gt; ~ if (!</a:t>
            </a:r>
            <a:r>
              <a:rPr lang="en-US" sz="1600" dirty="0" err="1"/>
              <a:t>gale.isObject</a:t>
            </a:r>
            <a:r>
              <a:rPr lang="en-US" sz="1600" dirty="0"/>
              <a:t>() &amp;&amp; "</a:t>
            </a:r>
            <a:r>
              <a:rPr lang="en-US" sz="1600" dirty="0" err="1"/>
              <a:t>long".equals</a:t>
            </a:r>
            <a:r>
              <a:rPr lang="en-US" sz="1600" dirty="0"/>
              <a:t>(</a:t>
            </a:r>
            <a:r>
              <a:rPr lang="en-US" sz="1600" dirty="0" err="1"/>
              <a:t>element.attributeValue</a:t>
            </a:r>
            <a:r>
              <a:rPr lang="en-US" sz="1600" dirty="0"/>
              <a:t>("tag"))) return "</a:t>
            </a:r>
            <a:r>
              <a:rPr lang="en-US" sz="1600" dirty="0" err="1"/>
              <a:t>th-sidenote</a:t>
            </a:r>
            <a:r>
              <a:rPr lang="en-US" sz="1600" dirty="0"/>
              <a:t>"; return null;</a:t>
            </a:r>
          </a:p>
          <a:p>
            <a:pPr lvl="1"/>
            <a:r>
              <a:rPr lang="en-US" sz="1600" dirty="0"/>
              <a:t>#</a:t>
            </a:r>
            <a:r>
              <a:rPr lang="en-US" sz="1600" dirty="0" err="1"/>
              <a:t>layout.title</a:t>
            </a:r>
            <a:r>
              <a:rPr lang="en-US" sz="1600" dirty="0"/>
              <a:t> -&gt; ${.}.</a:t>
            </a:r>
            <a:r>
              <a:rPr lang="en-US" sz="1600" dirty="0" err="1"/>
              <a:t>getTitle</a:t>
            </a:r>
            <a:r>
              <a:rPr lang="en-US" sz="1600" dirty="0"/>
              <a:t>(</a:t>
            </a:r>
            <a:r>
              <a:rPr lang="en-US" sz="1600" dirty="0" smtClean="0"/>
              <a:t>)	#</a:t>
            </a:r>
            <a:r>
              <a:rPr lang="en-US" sz="1600" dirty="0"/>
              <a:t>knowledge -&gt; 0.47777777777777775</a:t>
            </a:r>
          </a:p>
          <a:p>
            <a:pPr lvl="1"/>
            <a:r>
              <a:rPr lang="en-US" sz="1600" dirty="0"/>
              <a:t>#resource -&gt; http://localhost:8080/</a:t>
            </a:r>
            <a:r>
              <a:rPr lang="en-US" sz="1600" dirty="0" err="1"/>
              <a:t>awbs</a:t>
            </a:r>
            <a:r>
              <a:rPr lang="en-US" sz="1600" dirty="0"/>
              <a:t>/</a:t>
            </a:r>
            <a:r>
              <a:rPr lang="en-US" sz="1600" dirty="0" err="1"/>
              <a:t>layout.xhtml</a:t>
            </a:r>
            <a:endParaRPr lang="en-US" dirty="0"/>
          </a:p>
        </p:txBody>
      </p:sp>
    </p:spTree>
    <p:extLst>
      <p:ext uri="{BB962C8B-B14F-4D97-AF65-F5344CB8AC3E}">
        <p14:creationId xmlns:p14="http://schemas.microsoft.com/office/powerpoint/2010/main" val="11541055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Ue special blue">
  <a:themeElements>
    <a:clrScheme name="TUe special blue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TUe special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Ue special blue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TUe special blue.pot</Template>
  <TotalTime>19296</TotalTime>
  <Words>3498</Words>
  <Application>Microsoft Macintosh PowerPoint</Application>
  <PresentationFormat>On-screen Show (4:3)</PresentationFormat>
  <Paragraphs>276</Paragraphs>
  <Slides>25</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TUe special blue</vt:lpstr>
      <vt:lpstr>Worksheet</vt:lpstr>
      <vt:lpstr>The future of adaptation (in the on-line world)</vt:lpstr>
      <vt:lpstr>Quick intro about what adaptive systems are…</vt:lpstr>
      <vt:lpstr>Quick intro about what adaptive systems are…</vt:lpstr>
      <vt:lpstr>Challenges in Adaptive Web-Based Systems</vt:lpstr>
      <vt:lpstr>authoring by non-technical people</vt:lpstr>
      <vt:lpstr>authoring by non-technical people</vt:lpstr>
      <vt:lpstr>authoring by non-technical people</vt:lpstr>
      <vt:lpstr>Assignment: compare authoring tools</vt:lpstr>
      <vt:lpstr>scrutability = designed to allow to scrutinize</vt:lpstr>
      <vt:lpstr>(research) issues in scrutability</vt:lpstr>
      <vt:lpstr>Assignment: compile state-of-the-art overview</vt:lpstr>
      <vt:lpstr>user model sharing (users and applications)</vt:lpstr>
      <vt:lpstr>Assignment: compile state-of-the-art overview</vt:lpstr>
      <vt:lpstr>within-browser adaptation</vt:lpstr>
      <vt:lpstr>Assignment: study of the possibilities</vt:lpstr>
      <vt:lpstr>web analytics tools for application designers</vt:lpstr>
      <vt:lpstr>When adaptation fails…</vt:lpstr>
      <vt:lpstr>Observations of link annotation</vt:lpstr>
      <vt:lpstr>Empirical analysis</vt:lpstr>
      <vt:lpstr>What to do when adaptation fails?</vt:lpstr>
      <vt:lpstr>Assignment: how to evaluate adaptive applic.</vt:lpstr>
      <vt:lpstr>meta-adaptation (adaptation of the adaptation)</vt:lpstr>
      <vt:lpstr>Assignment: feasibility of meta-adaptation</vt:lpstr>
      <vt:lpstr>making websites adaptive</vt:lpstr>
      <vt:lpstr>making websites adaptive (cont.)</vt:lpstr>
    </vt:vector>
  </TitlesOfParts>
  <Company>Eindhoven University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 in Adaptive Hypermedia, Does it Really Matter?</dc:title>
  <dc:creator>Paul De Bra</dc:creator>
  <cp:lastModifiedBy>George</cp:lastModifiedBy>
  <cp:revision>143</cp:revision>
  <cp:lastPrinted>2013-11-14T09:34:28Z</cp:lastPrinted>
  <dcterms:created xsi:type="dcterms:W3CDTF">2010-10-05T06:22:52Z</dcterms:created>
  <dcterms:modified xsi:type="dcterms:W3CDTF">2013-11-14T14:53:50Z</dcterms:modified>
</cp:coreProperties>
</file>